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1"/>
  </p:notesMasterIdLst>
  <p:handoutMasterIdLst>
    <p:handoutMasterId r:id="rId22"/>
  </p:handoutMasterIdLst>
  <p:sldIdLst>
    <p:sldId id="360" r:id="rId2"/>
    <p:sldId id="373" r:id="rId3"/>
    <p:sldId id="413" r:id="rId4"/>
    <p:sldId id="426" r:id="rId5"/>
    <p:sldId id="414" r:id="rId6"/>
    <p:sldId id="415" r:id="rId7"/>
    <p:sldId id="416" r:id="rId8"/>
    <p:sldId id="417" r:id="rId9"/>
    <p:sldId id="418" r:id="rId10"/>
    <p:sldId id="419" r:id="rId11"/>
    <p:sldId id="420" r:id="rId12"/>
    <p:sldId id="421" r:id="rId13"/>
    <p:sldId id="422" r:id="rId14"/>
    <p:sldId id="423" r:id="rId15"/>
    <p:sldId id="424" r:id="rId16"/>
    <p:sldId id="427" r:id="rId17"/>
    <p:sldId id="428" r:id="rId18"/>
    <p:sldId id="425" r:id="rId19"/>
    <p:sldId id="368"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FF0066"/>
    <a:srgbClr val="1F07D3"/>
    <a:srgbClr val="CCFFFF"/>
    <a:srgbClr val="66FFFF"/>
    <a:srgbClr val="00FFCC"/>
    <a:srgbClr val="FFEECD"/>
    <a:srgbClr val="CEE6FE"/>
    <a:srgbClr val="D5D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9" autoAdjust="0"/>
    <p:restoredTop sz="94660"/>
  </p:normalViewPr>
  <p:slideViewPr>
    <p:cSldViewPr>
      <p:cViewPr>
        <p:scale>
          <a:sx n="66" d="100"/>
          <a:sy n="66" d="100"/>
        </p:scale>
        <p:origin x="-2934" y="-11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37" d="100"/>
          <a:sy n="37" d="100"/>
        </p:scale>
        <p:origin x="-1090"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宋体" pitchFamily="2" charset="-122"/>
              </a:defRPr>
            </a:lvl1pPr>
          </a:lstStyle>
          <a:p>
            <a:pPr>
              <a:defRPr/>
            </a:pPr>
            <a:r>
              <a:rPr lang="zh-CN" altLang="en-US"/>
              <a:t>-刘志广-</a:t>
            </a:r>
          </a:p>
        </p:txBody>
      </p:sp>
      <p:sp>
        <p:nvSpPr>
          <p:cNvPr id="1331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pitchFamily="2" charset="-122"/>
              </a:defRPr>
            </a:lvl1pPr>
          </a:lstStyle>
          <a:p>
            <a:pPr>
              <a:defRPr/>
            </a:pPr>
            <a:endParaRPr lang="en-US" altLang="zh-CN"/>
          </a:p>
        </p:txBody>
      </p:sp>
      <p:sp>
        <p:nvSpPr>
          <p:cNvPr id="1331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ea typeface="宋体" pitchFamily="2" charset="-122"/>
              </a:defRPr>
            </a:lvl1pPr>
          </a:lstStyle>
          <a:p>
            <a:pPr>
              <a:defRPr/>
            </a:pPr>
            <a:r>
              <a:rPr lang="zh-CN" altLang="en-US"/>
              <a:t>第五章 色谱分析法</a:t>
            </a:r>
          </a:p>
        </p:txBody>
      </p:sp>
      <p:sp>
        <p:nvSpPr>
          <p:cNvPr id="1331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29AECBF8-9C38-4E57-93AC-6B5CA6A83C0A}" type="slidenum">
              <a:rPr lang="zh-CN" altLang="en-US"/>
              <a:pPr>
                <a:defRPr/>
              </a:pPr>
              <a:t>‹#›</a:t>
            </a:fld>
            <a:endParaRPr lang="en-US" altLang="zh-CN"/>
          </a:p>
        </p:txBody>
      </p:sp>
    </p:spTree>
    <p:extLst>
      <p:ext uri="{BB962C8B-B14F-4D97-AF65-F5344CB8AC3E}">
        <p14:creationId xmlns:p14="http://schemas.microsoft.com/office/powerpoint/2010/main" val="1401871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4"/>
          <p:cNvSpPr>
            <a:spLocks noGrp="1" noRot="1" noChangeAspect="1" noChangeArrowheads="1"/>
          </p:cNvSpPr>
          <p:nvPr>
            <p:ph type="sldImg" idx="2"/>
          </p:nvPr>
        </p:nvSpPr>
        <p:spPr bwMode="auto">
          <a:xfrm>
            <a:off x="1143000" y="685800"/>
            <a:ext cx="4572000" cy="3429000"/>
          </a:xfrm>
          <a:prstGeom prst="rect">
            <a:avLst/>
          </a:prstGeom>
          <a:noFill/>
          <a:ln w="12700" cap="sq">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5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6" name="Rectangle 8"/>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zh-CN" altLang="en-US"/>
          </a:p>
        </p:txBody>
      </p:sp>
      <p:sp>
        <p:nvSpPr>
          <p:cNvPr id="2057" name="Rectangle 9"/>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pitchFamily="2" charset="-122"/>
              </a:defRPr>
            </a:lvl1pPr>
          </a:lstStyle>
          <a:p>
            <a:pPr>
              <a:defRPr/>
            </a:pPr>
            <a:endParaRPr lang="en-US" altLang="zh-CN"/>
          </a:p>
        </p:txBody>
      </p:sp>
      <p:sp>
        <p:nvSpPr>
          <p:cNvPr id="2058" name="Rectangle 10"/>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a:p>
        </p:txBody>
      </p:sp>
      <p:sp>
        <p:nvSpPr>
          <p:cNvPr id="2059" name="Rectangle 11"/>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8049AE23-0221-4907-B35D-208B46CCCC68}" type="slidenum">
              <a:rPr lang="zh-CN" altLang="en-US"/>
              <a:pPr>
                <a:defRPr/>
              </a:pPr>
              <a:t>‹#›</a:t>
            </a:fld>
            <a:endParaRPr lang="en-US" altLang="zh-CN"/>
          </a:p>
        </p:txBody>
      </p:sp>
    </p:spTree>
    <p:extLst>
      <p:ext uri="{BB962C8B-B14F-4D97-AF65-F5344CB8AC3E}">
        <p14:creationId xmlns:p14="http://schemas.microsoft.com/office/powerpoint/2010/main" val="1138762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Oval 10"/>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11"/>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12"/>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13"/>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14"/>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5"/>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6"/>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17"/>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8"/>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9"/>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20"/>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21"/>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22"/>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3"/>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4"/>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5"/>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26"/>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27"/>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28"/>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9"/>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30"/>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31"/>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32"/>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33"/>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4"/>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5"/>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6"/>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7"/>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8"/>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39"/>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59" name="Rectangle 3"/>
          <p:cNvSpPr>
            <a:spLocks noGrp="1" noChangeArrowheads="1"/>
          </p:cNvSpPr>
          <p:nvPr>
            <p:ph type="ctrTitle"/>
          </p:nvPr>
        </p:nvSpPr>
        <p:spPr>
          <a:xfrm>
            <a:off x="315913" y="466725"/>
            <a:ext cx="6781800" cy="2133600"/>
          </a:xfrm>
        </p:spPr>
        <p:txBody>
          <a:bodyPr/>
          <a:lstStyle>
            <a:lvl1pPr algn="r">
              <a:defRPr sz="4800"/>
            </a:lvl1pPr>
          </a:lstStyle>
          <a:p>
            <a:pPr lvl="0"/>
            <a:r>
              <a:rPr lang="en-US" altLang="zh-CN" noProof="0" smtClean="0"/>
              <a:t>单击此处编辑母版标题样式</a:t>
            </a:r>
          </a:p>
        </p:txBody>
      </p:sp>
      <p:sp>
        <p:nvSpPr>
          <p:cNvPr id="147460"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pPr lvl="0"/>
            <a:r>
              <a:rPr lang="en-US" altLang="zh-CN" noProof="0" smtClean="0"/>
              <a:t>单击此处编辑母版副标题样式</a:t>
            </a:r>
          </a:p>
        </p:txBody>
      </p:sp>
      <p:sp>
        <p:nvSpPr>
          <p:cNvPr id="38" name="Rectangle 5"/>
          <p:cNvSpPr>
            <a:spLocks noGrp="1" noChangeArrowheads="1"/>
          </p:cNvSpPr>
          <p:nvPr>
            <p:ph type="dt" sz="half" idx="10"/>
          </p:nvPr>
        </p:nvSpPr>
        <p:spPr bwMode="auto">
          <a:xfrm>
            <a:off x="457200" y="6248400"/>
            <a:ext cx="2133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atin typeface="Arial" pitchFamily="34" charset="0"/>
                <a:ea typeface="宋体" pitchFamily="2" charset="-122"/>
              </a:defRPr>
            </a:lvl1pPr>
          </a:lstStyle>
          <a:p>
            <a:pPr>
              <a:defRPr/>
            </a:pPr>
            <a:fld id="{ED1B08C9-99A0-42A8-A7A3-E3A569EDD210}" type="datetime1">
              <a:rPr lang="zh-CN" altLang="en-US"/>
              <a:pPr>
                <a:defRPr/>
              </a:pPr>
              <a:t>2023/4/21</a:t>
            </a:fld>
            <a:endParaRPr lang="en-US" altLang="zh-CN"/>
          </a:p>
        </p:txBody>
      </p:sp>
      <p:sp>
        <p:nvSpPr>
          <p:cNvPr id="39" name="Rectangle 6"/>
          <p:cNvSpPr>
            <a:spLocks noGrp="1" noChangeArrowheads="1"/>
          </p:cNvSpPr>
          <p:nvPr>
            <p:ph type="ftr" sz="quarter" idx="11"/>
          </p:nvPr>
        </p:nvSpPr>
        <p:spPr/>
        <p:txBody>
          <a:bodyPr/>
          <a:lstStyle>
            <a:lvl1pPr>
              <a:defRPr/>
            </a:lvl1pPr>
          </a:lstStyle>
          <a:p>
            <a:pPr>
              <a:defRPr/>
            </a:pPr>
            <a:endParaRPr lang="en-US" altLang="zh-CN"/>
          </a:p>
        </p:txBody>
      </p:sp>
      <p:sp>
        <p:nvSpPr>
          <p:cNvPr id="40" name="Rectangle 7"/>
          <p:cNvSpPr>
            <a:spLocks noGrp="1" noChangeArrowheads="1"/>
          </p:cNvSpPr>
          <p:nvPr>
            <p:ph type="sldNum" sz="quarter" idx="12"/>
          </p:nvPr>
        </p:nvSpPr>
        <p:spPr/>
        <p:txBody>
          <a:bodyPr/>
          <a:lstStyle>
            <a:lvl1pPr>
              <a:defRPr/>
            </a:lvl1pPr>
          </a:lstStyle>
          <a:p>
            <a:pPr>
              <a:defRPr/>
            </a:pPr>
            <a:fld id="{60DBA3AB-BD84-4903-9896-E7BE5EF69803}" type="slidenum">
              <a:rPr lang="en-US" altLang="zh-CN"/>
              <a:pPr>
                <a:defRPr/>
              </a:pPr>
              <a:t>‹#›</a:t>
            </a:fld>
            <a:endParaRPr lang="en-US" altLang="zh-CN"/>
          </a:p>
        </p:txBody>
      </p:sp>
    </p:spTree>
    <p:extLst>
      <p:ext uri="{BB962C8B-B14F-4D97-AF65-F5344CB8AC3E}">
        <p14:creationId xmlns:p14="http://schemas.microsoft.com/office/powerpoint/2010/main" val="2957480650"/>
      </p:ext>
    </p:extLst>
  </p:cSld>
  <p:clrMapOvr>
    <a:masterClrMapping/>
  </p:clrMapOvr>
  <p:transition spd="med">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10CECFC3-CFE1-4244-A07D-66DB5F12475D}" type="slidenum">
              <a:rPr lang="en-US" altLang="zh-CN"/>
              <a:pPr>
                <a:defRPr/>
              </a:pPr>
              <a:t>‹#›</a:t>
            </a:fld>
            <a:endParaRPr lang="en-US" altLang="zh-CN"/>
          </a:p>
        </p:txBody>
      </p:sp>
    </p:spTree>
    <p:extLst>
      <p:ext uri="{BB962C8B-B14F-4D97-AF65-F5344CB8AC3E}">
        <p14:creationId xmlns:p14="http://schemas.microsoft.com/office/powerpoint/2010/main" val="1360647503"/>
      </p:ext>
    </p:extLst>
  </p:cSld>
  <p:clrMapOvr>
    <a:masterClrMapping/>
  </p:clrMapOvr>
  <p:transition spd="med">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072CE8D4-2B1C-4D8B-9959-6FFC3F54817B}" type="slidenum">
              <a:rPr lang="en-US" altLang="zh-CN"/>
              <a:pPr>
                <a:defRPr/>
              </a:pPr>
              <a:t>‹#›</a:t>
            </a:fld>
            <a:endParaRPr lang="en-US" altLang="zh-CN"/>
          </a:p>
        </p:txBody>
      </p:sp>
    </p:spTree>
    <p:extLst>
      <p:ext uri="{BB962C8B-B14F-4D97-AF65-F5344CB8AC3E}">
        <p14:creationId xmlns:p14="http://schemas.microsoft.com/office/powerpoint/2010/main" val="3530777184"/>
      </p:ext>
    </p:extLst>
  </p:cSld>
  <p:clrMapOvr>
    <a:masterClrMapping/>
  </p:clrMapOvr>
  <p:transition spd="med">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D58638C4-7622-44ED-9688-CFE0345E8897}" type="slidenum">
              <a:rPr lang="en-US" altLang="zh-CN"/>
              <a:pPr>
                <a:defRPr/>
              </a:pPr>
              <a:t>‹#›</a:t>
            </a:fld>
            <a:endParaRPr lang="en-US" altLang="zh-CN"/>
          </a:p>
        </p:txBody>
      </p:sp>
    </p:spTree>
    <p:extLst>
      <p:ext uri="{BB962C8B-B14F-4D97-AF65-F5344CB8AC3E}">
        <p14:creationId xmlns:p14="http://schemas.microsoft.com/office/powerpoint/2010/main" val="395809018"/>
      </p:ext>
    </p:extLst>
  </p:cSld>
  <p:clrMapOvr>
    <a:masterClrMapping/>
  </p:clrMapOvr>
  <p:transition spd="med">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15B2D60B-6ED4-4BC9-8367-20123CCB59B4}" type="slidenum">
              <a:rPr lang="en-US" altLang="zh-CN"/>
              <a:pPr>
                <a:defRPr/>
              </a:pPr>
              <a:t>‹#›</a:t>
            </a:fld>
            <a:endParaRPr lang="en-US" altLang="zh-CN"/>
          </a:p>
        </p:txBody>
      </p:sp>
    </p:spTree>
    <p:extLst>
      <p:ext uri="{BB962C8B-B14F-4D97-AF65-F5344CB8AC3E}">
        <p14:creationId xmlns:p14="http://schemas.microsoft.com/office/powerpoint/2010/main" val="2755175174"/>
      </p:ext>
    </p:extLst>
  </p:cSld>
  <p:clrMapOvr>
    <a:masterClrMapping/>
  </p:clrMapOvr>
  <p:transition spd="med">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fld id="{7E66835E-5B8B-4C37-A32C-52C4F1EAA39E}" type="slidenum">
              <a:rPr lang="en-US" altLang="zh-CN"/>
              <a:pPr>
                <a:defRPr/>
              </a:pPr>
              <a:t>‹#›</a:t>
            </a:fld>
            <a:endParaRPr lang="en-US" altLang="zh-CN"/>
          </a:p>
        </p:txBody>
      </p:sp>
    </p:spTree>
    <p:extLst>
      <p:ext uri="{BB962C8B-B14F-4D97-AF65-F5344CB8AC3E}">
        <p14:creationId xmlns:p14="http://schemas.microsoft.com/office/powerpoint/2010/main" val="3949868283"/>
      </p:ext>
    </p:extLst>
  </p:cSld>
  <p:clrMapOvr>
    <a:masterClrMapping/>
  </p:clrMapOvr>
  <p:transition spd="med">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F2A649B0-B92C-4601-B797-B4120B4238CC}" type="slidenum">
              <a:rPr lang="en-US" altLang="zh-CN"/>
              <a:pPr>
                <a:defRPr/>
              </a:pPr>
              <a:t>‹#›</a:t>
            </a:fld>
            <a:endParaRPr lang="en-US" altLang="zh-CN"/>
          </a:p>
        </p:txBody>
      </p:sp>
    </p:spTree>
    <p:extLst>
      <p:ext uri="{BB962C8B-B14F-4D97-AF65-F5344CB8AC3E}">
        <p14:creationId xmlns:p14="http://schemas.microsoft.com/office/powerpoint/2010/main" val="3561178827"/>
      </p:ext>
    </p:extLst>
  </p:cSld>
  <p:clrMapOvr>
    <a:masterClrMapping/>
  </p:clrMapOvr>
  <p:transition spd="med">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1"/>
          </p:nvPr>
        </p:nvSpPr>
        <p:spPr>
          <a:ln/>
        </p:spPr>
        <p:txBody>
          <a:bodyPr/>
          <a:lstStyle>
            <a:lvl1pPr>
              <a:defRPr/>
            </a:lvl1pPr>
          </a:lstStyle>
          <a:p>
            <a:pPr>
              <a:defRPr/>
            </a:pPr>
            <a:fld id="{7C6A6D3F-BDB2-4FCC-8C72-F49937032F00}" type="slidenum">
              <a:rPr lang="en-US" altLang="zh-CN"/>
              <a:pPr>
                <a:defRPr/>
              </a:pPr>
              <a:t>‹#›</a:t>
            </a:fld>
            <a:endParaRPr lang="en-US" altLang="zh-CN"/>
          </a:p>
        </p:txBody>
      </p:sp>
    </p:spTree>
    <p:extLst>
      <p:ext uri="{BB962C8B-B14F-4D97-AF65-F5344CB8AC3E}">
        <p14:creationId xmlns:p14="http://schemas.microsoft.com/office/powerpoint/2010/main" val="1783338080"/>
      </p:ext>
    </p:extLst>
  </p:cSld>
  <p:clrMapOvr>
    <a:masterClrMapping/>
  </p:clrMapOvr>
  <p:transition spd="med">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7"/>
          <p:cNvSpPr>
            <a:spLocks noGrp="1" noChangeArrowheads="1"/>
          </p:cNvSpPr>
          <p:nvPr>
            <p:ph type="sldNum" sz="quarter" idx="11"/>
          </p:nvPr>
        </p:nvSpPr>
        <p:spPr>
          <a:ln/>
        </p:spPr>
        <p:txBody>
          <a:bodyPr/>
          <a:lstStyle>
            <a:lvl1pPr>
              <a:defRPr/>
            </a:lvl1pPr>
          </a:lstStyle>
          <a:p>
            <a:pPr>
              <a:defRPr/>
            </a:pPr>
            <a:fld id="{E6A5EA13-5847-480D-B114-857FB13B62E5}" type="slidenum">
              <a:rPr lang="en-US" altLang="zh-CN"/>
              <a:pPr>
                <a:defRPr/>
              </a:pPr>
              <a:t>‹#›</a:t>
            </a:fld>
            <a:endParaRPr lang="en-US" altLang="zh-CN"/>
          </a:p>
        </p:txBody>
      </p:sp>
    </p:spTree>
    <p:extLst>
      <p:ext uri="{BB962C8B-B14F-4D97-AF65-F5344CB8AC3E}">
        <p14:creationId xmlns:p14="http://schemas.microsoft.com/office/powerpoint/2010/main" val="815180065"/>
      </p:ext>
    </p:extLst>
  </p:cSld>
  <p:clrMapOvr>
    <a:masterClrMapping/>
  </p:clrMapOvr>
  <p:transition spd="med">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fld id="{1CFF1E11-8DD2-4E12-8ECE-38C3593235C5}" type="slidenum">
              <a:rPr lang="en-US" altLang="zh-CN"/>
              <a:pPr>
                <a:defRPr/>
              </a:pPr>
              <a:t>‹#›</a:t>
            </a:fld>
            <a:endParaRPr lang="en-US" altLang="zh-CN"/>
          </a:p>
        </p:txBody>
      </p:sp>
    </p:spTree>
    <p:extLst>
      <p:ext uri="{BB962C8B-B14F-4D97-AF65-F5344CB8AC3E}">
        <p14:creationId xmlns:p14="http://schemas.microsoft.com/office/powerpoint/2010/main" val="2731021352"/>
      </p:ext>
    </p:extLst>
  </p:cSld>
  <p:clrMapOvr>
    <a:masterClrMapping/>
  </p:clrMapOvr>
  <p:transition spd="med">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fld id="{00196577-D9C2-42CB-81D9-2649C494F4B3}" type="slidenum">
              <a:rPr lang="en-US" altLang="zh-CN"/>
              <a:pPr>
                <a:defRPr/>
              </a:pPr>
              <a:t>‹#›</a:t>
            </a:fld>
            <a:endParaRPr lang="en-US" altLang="zh-CN"/>
          </a:p>
        </p:txBody>
      </p:sp>
    </p:spTree>
    <p:extLst>
      <p:ext uri="{BB962C8B-B14F-4D97-AF65-F5344CB8AC3E}">
        <p14:creationId xmlns:p14="http://schemas.microsoft.com/office/powerpoint/2010/main" val="1223715643"/>
      </p:ext>
    </p:extLst>
  </p:cSld>
  <p:clrMapOvr>
    <a:masterClrMapping/>
  </p:clrMapOvr>
  <p:transition spd="med">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smtClean="0"/>
              <a:t>单击此处编辑母版标题样式</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单击此处编辑母版文本样式</a:t>
            </a:r>
          </a:p>
          <a:p>
            <a:pPr lvl="1"/>
            <a:r>
              <a:rPr lang="en-US" altLang="zh-CN" smtClean="0"/>
              <a:t>第二级</a:t>
            </a:r>
          </a:p>
          <a:p>
            <a:pPr lvl="2"/>
            <a:r>
              <a:rPr lang="en-US" altLang="zh-CN" smtClean="0"/>
              <a:t>第三级</a:t>
            </a:r>
          </a:p>
          <a:p>
            <a:pPr lvl="3"/>
            <a:r>
              <a:rPr lang="en-US" altLang="zh-CN" smtClean="0"/>
              <a:t>第四级</a:t>
            </a:r>
          </a:p>
          <a:p>
            <a:pPr lvl="4"/>
            <a:r>
              <a:rPr lang="en-US" altLang="zh-CN" smtClean="0"/>
              <a:t>第五级</a:t>
            </a:r>
          </a:p>
        </p:txBody>
      </p:sp>
      <p:sp>
        <p:nvSpPr>
          <p:cNvPr id="146438"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pitchFamily="34" charset="0"/>
                <a:ea typeface="宋体" pitchFamily="2" charset="-122"/>
              </a:defRPr>
            </a:lvl1pPr>
          </a:lstStyle>
          <a:p>
            <a:pPr>
              <a:defRPr/>
            </a:pPr>
            <a:endParaRPr lang="en-US" altLang="zh-CN"/>
          </a:p>
        </p:txBody>
      </p:sp>
      <p:sp>
        <p:nvSpPr>
          <p:cNvPr id="146439"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atin typeface="Arial" pitchFamily="34" charset="0"/>
                <a:ea typeface="宋体" pitchFamily="2" charset="-122"/>
              </a:defRPr>
            </a:lvl1pPr>
          </a:lstStyle>
          <a:p>
            <a:pPr>
              <a:defRPr/>
            </a:pPr>
            <a:fld id="{7C82EC0A-82B0-4EEC-8F1A-DC6AFF138AEE}" type="slidenum">
              <a:rPr lang="en-US" altLang="zh-CN"/>
              <a:pPr>
                <a:defRPr/>
              </a:pPr>
              <a:t>‹#›</a:t>
            </a:fld>
            <a:endParaRPr lang="en-US" altLang="zh-CN"/>
          </a:p>
        </p:txBody>
      </p:sp>
      <p:grpSp>
        <p:nvGrpSpPr>
          <p:cNvPr id="1031" name="Group 8"/>
          <p:cNvGrpSpPr>
            <a:grpSpLocks/>
          </p:cNvGrpSpPr>
          <p:nvPr/>
        </p:nvGrpSpPr>
        <p:grpSpPr bwMode="auto">
          <a:xfrm>
            <a:off x="8153400" y="152400"/>
            <a:ext cx="792163" cy="1295400"/>
            <a:chOff x="5136" y="960"/>
            <a:chExt cx="528" cy="864"/>
          </a:xfrm>
        </p:grpSpPr>
        <p:sp>
          <p:nvSpPr>
            <p:cNvPr id="1032" name="Oval 9"/>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Oval 10"/>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Oval 11"/>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Oval 12"/>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Oval 13"/>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Oval 14"/>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Oval 15"/>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Oval 16"/>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Oval 17"/>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Oval 18"/>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Oval 19"/>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Oval 20"/>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Oval 21"/>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Oval 22"/>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Oval 23"/>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Oval 24"/>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Oval 25"/>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Oval 26"/>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Oval 27"/>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Oval 28"/>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Oval 29"/>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Oval 30"/>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Oval 31"/>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Oval 32"/>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Oval 33"/>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Oval 34"/>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Oval 35"/>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Oval 36"/>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Oval 37"/>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Oval 38"/>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Oval 39"/>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 bg1="lt1" tx1="dk1" bg2="lt2" tx2="dk2" accent1="accent1" accent2="accent2" accent3="accent3" accent4="accent4" accent5="accent5" accent6="accent6" hlink="hlink" folHlink="folHlink"/>
  <p:sldLayoutIdLst>
    <p:sldLayoutId id="2147483783"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ransition spd="med">
    <p:wipe/>
  </p:transition>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5"/>
          <p:cNvSpPr txBox="1">
            <a:spLocks noChangeArrowheads="1"/>
          </p:cNvSpPr>
          <p:nvPr/>
        </p:nvSpPr>
        <p:spPr bwMode="auto">
          <a:xfrm>
            <a:off x="1979613" y="1414463"/>
            <a:ext cx="48244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6000">
                <a:solidFill>
                  <a:srgbClr val="0000FF"/>
                </a:solidFill>
                <a:latin typeface="黑体" pitchFamily="49" charset="-122"/>
                <a:ea typeface="黑体" pitchFamily="49" charset="-122"/>
              </a:rPr>
              <a:t>仪 器 分 析</a:t>
            </a:r>
            <a:endParaRPr lang="zh-CN" altLang="en-US" sz="3200" b="1">
              <a:latin typeface="黑体" pitchFamily="49" charset="-122"/>
              <a:ea typeface="黑体" pitchFamily="49" charset="-122"/>
            </a:endParaRPr>
          </a:p>
        </p:txBody>
      </p:sp>
      <p:sp>
        <p:nvSpPr>
          <p:cNvPr id="3075" name="Text Box 6"/>
          <p:cNvSpPr txBox="1">
            <a:spLocks noChangeArrowheads="1"/>
          </p:cNvSpPr>
          <p:nvPr/>
        </p:nvSpPr>
        <p:spPr bwMode="auto">
          <a:xfrm>
            <a:off x="1258888" y="3357563"/>
            <a:ext cx="626586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4000" b="1">
                <a:solidFill>
                  <a:srgbClr val="FF0066"/>
                </a:solidFill>
                <a:latin typeface="黑体" pitchFamily="49" charset="-122"/>
                <a:ea typeface="黑体" pitchFamily="49" charset="-122"/>
              </a:rPr>
              <a:t>王 洋</a:t>
            </a:r>
          </a:p>
          <a:p>
            <a:pPr algn="ctr" eaLnBrk="1" hangingPunct="1">
              <a:spcBef>
                <a:spcPct val="50000"/>
              </a:spcBef>
            </a:pPr>
            <a:r>
              <a:rPr lang="zh-CN" altLang="en-US" sz="4000" b="1">
                <a:solidFill>
                  <a:srgbClr val="FF0066"/>
                </a:solidFill>
                <a:latin typeface="黑体" pitchFamily="49" charset="-122"/>
                <a:ea typeface="黑体" pitchFamily="49" charset="-122"/>
              </a:rPr>
              <a:t>扬州大学化学化工学院</a:t>
            </a:r>
          </a:p>
        </p:txBody>
      </p:sp>
    </p:spTree>
  </p:cSld>
  <p:clrMapOvr>
    <a:masterClrMapping/>
  </p:clrMapOvr>
  <p:transition spd="med">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3713" y="404813"/>
            <a:ext cx="5295900" cy="430212"/>
          </a:xfrm>
          <a:prstGeom prst="rect">
            <a:avLst/>
          </a:prstGeom>
          <a:noFill/>
        </p:spPr>
        <p:txBody>
          <a:bodyPr>
            <a:spAutoFit/>
          </a:bodyPr>
          <a:lstStyle/>
          <a:p>
            <a:pPr algn="ctr" defTabSz="914217">
              <a:defRPr/>
            </a:pPr>
            <a:r>
              <a:rPr kumimoji="1" lang="en-US" altLang="zh-CN" sz="2200" b="1" dirty="0">
                <a:solidFill>
                  <a:srgbClr val="003300"/>
                </a:solidFill>
                <a:effectLst>
                  <a:outerShdw blurRad="38100" dist="38100" dir="2700000" algn="tl">
                    <a:srgbClr val="C0C0C0"/>
                  </a:outerShdw>
                </a:effectLst>
                <a:latin typeface="黑体" pitchFamily="49" charset="-122"/>
                <a:ea typeface="黑体" pitchFamily="49" charset="-122"/>
              </a:rPr>
              <a:t>1.2 </a:t>
            </a: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仪器分析特点</a:t>
            </a:r>
            <a:endParaRPr kumimoji="1" lang="en-US" sz="2200" b="1" dirty="0">
              <a:solidFill>
                <a:srgbClr val="003300"/>
              </a:solidFill>
              <a:effectLst>
                <a:outerShdw blurRad="38100" dist="38100" dir="2700000" algn="tl">
                  <a:srgbClr val="C0C0C0"/>
                </a:outerShdw>
              </a:effectLst>
              <a:latin typeface="黑体" pitchFamily="49" charset="-122"/>
              <a:ea typeface="黑体" pitchFamily="49" charset="-122"/>
            </a:endParaRPr>
          </a:p>
        </p:txBody>
      </p:sp>
      <p:sp>
        <p:nvSpPr>
          <p:cNvPr id="5" name="Shape 2847"/>
          <p:cNvSpPr/>
          <p:nvPr/>
        </p:nvSpPr>
        <p:spPr>
          <a:xfrm>
            <a:off x="2814638" y="4203700"/>
            <a:ext cx="484187" cy="484188"/>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Shape 2836"/>
          <p:cNvSpPr/>
          <p:nvPr/>
        </p:nvSpPr>
        <p:spPr>
          <a:xfrm>
            <a:off x="7237413" y="1279525"/>
            <a:ext cx="484187" cy="350838"/>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 name="Shape 2841"/>
          <p:cNvSpPr/>
          <p:nvPr/>
        </p:nvSpPr>
        <p:spPr>
          <a:xfrm>
            <a:off x="1320800" y="1276350"/>
            <a:ext cx="484188" cy="39528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 name="Shape 2856"/>
          <p:cNvSpPr/>
          <p:nvPr/>
        </p:nvSpPr>
        <p:spPr>
          <a:xfrm>
            <a:off x="4191000" y="1231900"/>
            <a:ext cx="484188" cy="482600"/>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 name="Shape 2858"/>
          <p:cNvSpPr/>
          <p:nvPr/>
        </p:nvSpPr>
        <p:spPr>
          <a:xfrm>
            <a:off x="6172200" y="4203700"/>
            <a:ext cx="395288" cy="48418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TextBox 9"/>
          <p:cNvSpPr txBox="1"/>
          <p:nvPr/>
        </p:nvSpPr>
        <p:spPr>
          <a:xfrm>
            <a:off x="176213" y="2260600"/>
            <a:ext cx="2779712" cy="1754188"/>
          </a:xfrm>
          <a:prstGeom prst="rect">
            <a:avLst/>
          </a:prstGeom>
          <a:noFill/>
        </p:spPr>
        <p:txBody>
          <a:bodyPr>
            <a:spAutoFit/>
          </a:bodyPr>
          <a:lstStyle/>
          <a:p>
            <a:pPr algn="just" defTabSz="914217">
              <a:defRPr/>
            </a:pP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许多分析仪器都配置有计算机和自动进样装置，使仪器能够在较短时间内分析多个样品，并自动处理数据和计算结果，特别适合大批量分析。</a:t>
            </a:r>
          </a:p>
        </p:txBody>
      </p:sp>
      <p:sp>
        <p:nvSpPr>
          <p:cNvPr id="11" name="Rectangle 12"/>
          <p:cNvSpPr/>
          <p:nvPr/>
        </p:nvSpPr>
        <p:spPr>
          <a:xfrm>
            <a:off x="76200" y="1879600"/>
            <a:ext cx="2973388" cy="369888"/>
          </a:xfrm>
          <a:prstGeom prst="rect">
            <a:avLst/>
          </a:prstGeom>
        </p:spPr>
        <p:txBody>
          <a:bodyPr wrap="none">
            <a:spAutoFit/>
          </a:bodyPr>
          <a:lstStyle/>
          <a:p>
            <a:pPr algn="ctr" defTabSz="914217">
              <a:defRPr/>
            </a:pPr>
            <a:r>
              <a:rPr kumimoji="1" lang="zh-CN" altLang="en-US" b="1" dirty="0">
                <a:solidFill>
                  <a:srgbClr val="FF0000"/>
                </a:solidFill>
                <a:effectLst>
                  <a:outerShdw blurRad="38100" dist="38100" dir="2700000" algn="tl">
                    <a:srgbClr val="C0C0C0"/>
                  </a:outerShdw>
                </a:effectLst>
                <a:latin typeface="黑体" pitchFamily="49" charset="-122"/>
                <a:ea typeface="黑体" pitchFamily="49" charset="-122"/>
              </a:rPr>
              <a:t>分析速度快，自动化程度高</a:t>
            </a:r>
            <a:endParaRPr kumimoji="1" lang="en-US" b="1" dirty="0">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12" name="TextBox 11"/>
          <p:cNvSpPr txBox="1"/>
          <p:nvPr/>
        </p:nvSpPr>
        <p:spPr>
          <a:xfrm>
            <a:off x="3132138" y="2260600"/>
            <a:ext cx="2620962" cy="1946275"/>
          </a:xfrm>
          <a:prstGeom prst="rect">
            <a:avLst/>
          </a:prstGeom>
          <a:noFill/>
        </p:spPr>
        <p:txBody>
          <a:bodyPr>
            <a:spAutoFit/>
          </a:bodyPr>
          <a:lstStyle/>
          <a:p>
            <a:pPr algn="just" defTabSz="914217">
              <a:defRPr/>
            </a:pP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仪器分析特别适合微量和痕量组分的分析，通常可测出质量分数为</a:t>
            </a:r>
            <a:r>
              <a:rPr kumimoji="1" lang="en-US" altLang="zh-CN" dirty="0">
                <a:solidFill>
                  <a:srgbClr val="000066"/>
                </a:solidFill>
                <a:effectLst>
                  <a:outerShdw blurRad="38100" dist="38100" dir="2700000" algn="tl">
                    <a:srgbClr val="C0C0C0"/>
                  </a:outerShdw>
                </a:effectLst>
                <a:latin typeface="Times New Roman" pitchFamily="18" charset="0"/>
                <a:ea typeface="黑体" pitchFamily="49" charset="-122"/>
              </a:rPr>
              <a:t>10</a:t>
            </a:r>
            <a:r>
              <a:rPr kumimoji="1" lang="en-US" altLang="zh-CN" baseline="30000" dirty="0">
                <a:solidFill>
                  <a:srgbClr val="000066"/>
                </a:solidFill>
                <a:effectLst>
                  <a:outerShdw blurRad="38100" dist="38100" dir="2700000" algn="tl">
                    <a:srgbClr val="C0C0C0"/>
                  </a:outerShdw>
                </a:effectLst>
                <a:latin typeface="Times New Roman" pitchFamily="18" charset="0"/>
                <a:ea typeface="黑体" pitchFamily="49" charset="-122"/>
              </a:rPr>
              <a:t>-8</a:t>
            </a: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或</a:t>
            </a:r>
            <a:r>
              <a:rPr kumimoji="1" lang="en-US" altLang="zh-CN" dirty="0">
                <a:solidFill>
                  <a:srgbClr val="000066"/>
                </a:solidFill>
                <a:effectLst>
                  <a:outerShdw blurRad="38100" dist="38100" dir="2700000" algn="tl">
                    <a:srgbClr val="C0C0C0"/>
                  </a:outerShdw>
                </a:effectLst>
                <a:latin typeface="Times New Roman" pitchFamily="18" charset="0"/>
                <a:ea typeface="黑体" pitchFamily="49" charset="-122"/>
              </a:rPr>
              <a:t>10</a:t>
            </a:r>
            <a:r>
              <a:rPr kumimoji="1" lang="en-US" altLang="zh-CN" baseline="30000" dirty="0">
                <a:solidFill>
                  <a:srgbClr val="000066"/>
                </a:solidFill>
                <a:effectLst>
                  <a:outerShdw blurRad="38100" dist="38100" dir="2700000" algn="tl">
                    <a:srgbClr val="C0C0C0"/>
                  </a:outerShdw>
                </a:effectLst>
                <a:latin typeface="Times New Roman" pitchFamily="18" charset="0"/>
                <a:ea typeface="黑体" pitchFamily="49" charset="-122"/>
              </a:rPr>
              <a:t>-12</a:t>
            </a: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数量级的组分，试样用量可降低至</a:t>
            </a: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sym typeface="Symbol" pitchFamily="18" charset="2"/>
              </a:rPr>
              <a:t></a:t>
            </a:r>
            <a:r>
              <a:rPr kumimoji="1" lang="en-US" altLang="zh-CN" dirty="0">
                <a:solidFill>
                  <a:srgbClr val="000066"/>
                </a:solidFill>
                <a:effectLst>
                  <a:outerShdw blurRad="38100" dist="38100" dir="2700000" algn="tl">
                    <a:srgbClr val="C0C0C0"/>
                  </a:outerShdw>
                </a:effectLst>
                <a:latin typeface="Times New Roman" pitchFamily="18" charset="0"/>
                <a:ea typeface="黑体" pitchFamily="49" charset="-122"/>
              </a:rPr>
              <a:t>g</a:t>
            </a: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或</a:t>
            </a: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sym typeface="Symbol" pitchFamily="18" charset="2"/>
              </a:rPr>
              <a:t></a:t>
            </a:r>
            <a:r>
              <a:rPr kumimoji="1" lang="en-US" altLang="zh-CN" dirty="0">
                <a:solidFill>
                  <a:srgbClr val="000066"/>
                </a:solidFill>
                <a:effectLst>
                  <a:outerShdw blurRad="38100" dist="38100" dir="2700000" algn="tl">
                    <a:srgbClr val="C0C0C0"/>
                  </a:outerShdw>
                </a:effectLst>
                <a:latin typeface="Times New Roman" pitchFamily="18" charset="0"/>
                <a:ea typeface="黑体" pitchFamily="49" charset="-122"/>
              </a:rPr>
              <a:t>L</a:t>
            </a: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数量级。</a:t>
            </a:r>
          </a:p>
          <a:p>
            <a:pPr algn="just" defTabSz="914217">
              <a:defRPr/>
            </a:pPr>
            <a:endParaRPr lang="en-US" sz="1250" dirty="0">
              <a:solidFill>
                <a:srgbClr val="7F7F7F"/>
              </a:solidFill>
              <a:latin typeface="Lato Light" charset="0"/>
              <a:ea typeface="Lato Light" charset="0"/>
              <a:cs typeface="Lato Light" charset="0"/>
            </a:endParaRPr>
          </a:p>
        </p:txBody>
      </p:sp>
      <p:sp>
        <p:nvSpPr>
          <p:cNvPr id="13" name="Rectangle 14"/>
          <p:cNvSpPr/>
          <p:nvPr/>
        </p:nvSpPr>
        <p:spPr>
          <a:xfrm>
            <a:off x="3190875" y="1879600"/>
            <a:ext cx="2509838" cy="369888"/>
          </a:xfrm>
          <a:prstGeom prst="rect">
            <a:avLst/>
          </a:prstGeom>
        </p:spPr>
        <p:txBody>
          <a:bodyPr wrap="none">
            <a:spAutoFit/>
          </a:bodyPr>
          <a:lstStyle/>
          <a:p>
            <a:pPr algn="ctr" defTabSz="914217">
              <a:defRPr/>
            </a:pPr>
            <a:r>
              <a:rPr kumimoji="1" lang="zh-CN" altLang="en-US" b="1" dirty="0">
                <a:solidFill>
                  <a:srgbClr val="FF0000"/>
                </a:solidFill>
                <a:effectLst>
                  <a:outerShdw blurRad="38100" dist="38100" dir="2700000" algn="tl">
                    <a:srgbClr val="C0C0C0"/>
                  </a:outerShdw>
                </a:effectLst>
                <a:latin typeface="黑体" pitchFamily="49" charset="-122"/>
                <a:ea typeface="黑体" pitchFamily="49" charset="-122"/>
              </a:rPr>
              <a:t>灵敏度高，试样用量少</a:t>
            </a:r>
            <a:endParaRPr kumimoji="1" lang="en-US" sz="1600" b="1" dirty="0">
              <a:solidFill>
                <a:srgbClr val="000066"/>
              </a:solidFill>
              <a:effectLst>
                <a:outerShdw blurRad="38100" dist="38100" dir="2700000" algn="tl">
                  <a:srgbClr val="C0C0C0"/>
                </a:outerShdw>
              </a:effectLst>
              <a:latin typeface="Times New Roman" pitchFamily="18" charset="0"/>
              <a:ea typeface="黑体" pitchFamily="49" charset="-122"/>
            </a:endParaRPr>
          </a:p>
        </p:txBody>
      </p:sp>
      <p:sp>
        <p:nvSpPr>
          <p:cNvPr id="14" name="TextBox 13"/>
          <p:cNvSpPr txBox="1"/>
          <p:nvPr/>
        </p:nvSpPr>
        <p:spPr>
          <a:xfrm>
            <a:off x="5995988" y="2263775"/>
            <a:ext cx="3027362" cy="1200150"/>
          </a:xfrm>
          <a:prstGeom prst="rect">
            <a:avLst/>
          </a:prstGeom>
          <a:noFill/>
        </p:spPr>
        <p:txBody>
          <a:bodyPr>
            <a:spAutoFit/>
          </a:bodyPr>
          <a:lstStyle/>
          <a:p>
            <a:pPr algn="just" defTabSz="914217">
              <a:defRPr/>
            </a:pP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除定性、定量分析外，还能进行化合物结构分析，分子质量测定，价态与形态分析、表面与微区分析等。</a:t>
            </a:r>
            <a:endParaRPr kumimoji="1" lang="en-US" dirty="0">
              <a:solidFill>
                <a:srgbClr val="000066"/>
              </a:solidFill>
              <a:effectLst>
                <a:outerShdw blurRad="38100" dist="38100" dir="2700000" algn="tl">
                  <a:srgbClr val="C0C0C0"/>
                </a:outerShdw>
              </a:effectLst>
              <a:latin typeface="Times New Roman" pitchFamily="18" charset="0"/>
              <a:ea typeface="黑体" pitchFamily="49" charset="-122"/>
            </a:endParaRPr>
          </a:p>
        </p:txBody>
      </p:sp>
      <p:sp>
        <p:nvSpPr>
          <p:cNvPr id="15" name="Rectangle 16"/>
          <p:cNvSpPr/>
          <p:nvPr/>
        </p:nvSpPr>
        <p:spPr>
          <a:xfrm>
            <a:off x="5886450" y="1882775"/>
            <a:ext cx="3205163" cy="369888"/>
          </a:xfrm>
          <a:prstGeom prst="rect">
            <a:avLst/>
          </a:prstGeom>
        </p:spPr>
        <p:txBody>
          <a:bodyPr wrap="none">
            <a:spAutoFit/>
          </a:bodyPr>
          <a:lstStyle/>
          <a:p>
            <a:pPr algn="ctr" defTabSz="914217">
              <a:defRPr/>
            </a:pPr>
            <a:r>
              <a:rPr kumimoji="1" lang="zh-CN" altLang="en-US" b="1" dirty="0">
                <a:solidFill>
                  <a:srgbClr val="FF0000"/>
                </a:solidFill>
                <a:effectLst>
                  <a:outerShdw blurRad="38100" dist="38100" dir="2700000" algn="tl">
                    <a:srgbClr val="C0C0C0"/>
                  </a:outerShdw>
                </a:effectLst>
                <a:latin typeface="黑体" pitchFamily="49" charset="-122"/>
                <a:ea typeface="黑体" pitchFamily="49" charset="-122"/>
              </a:rPr>
              <a:t>用途广泛，适应各种分析要求</a:t>
            </a:r>
            <a:endParaRPr kumimoji="1" lang="en-US" b="1" dirty="0">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16" name="TextBox 15"/>
          <p:cNvSpPr txBox="1"/>
          <p:nvPr/>
        </p:nvSpPr>
        <p:spPr>
          <a:xfrm>
            <a:off x="2062163" y="5119688"/>
            <a:ext cx="2022475" cy="1200150"/>
          </a:xfrm>
          <a:prstGeom prst="rect">
            <a:avLst/>
          </a:prstGeom>
          <a:noFill/>
        </p:spPr>
        <p:txBody>
          <a:bodyPr>
            <a:spAutoFit/>
          </a:bodyPr>
          <a:lstStyle/>
          <a:p>
            <a:pPr algn="just" defTabSz="914217">
              <a:defRPr/>
            </a:pP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很多方法可以通过选择或调整测定条件，选择性测定某组分。</a:t>
            </a:r>
          </a:p>
        </p:txBody>
      </p:sp>
      <p:sp>
        <p:nvSpPr>
          <p:cNvPr id="17" name="Rectangle 18"/>
          <p:cNvSpPr/>
          <p:nvPr/>
        </p:nvSpPr>
        <p:spPr>
          <a:xfrm>
            <a:off x="2516188" y="4759325"/>
            <a:ext cx="1114425" cy="369888"/>
          </a:xfrm>
          <a:prstGeom prst="rect">
            <a:avLst/>
          </a:prstGeom>
        </p:spPr>
        <p:txBody>
          <a:bodyPr wrap="none">
            <a:spAutoFit/>
          </a:bodyPr>
          <a:lstStyle/>
          <a:p>
            <a:pPr algn="ctr" defTabSz="914217">
              <a:defRPr/>
            </a:pPr>
            <a:r>
              <a:rPr kumimoji="1" lang="zh-CN" altLang="en-US" b="1" dirty="0">
                <a:solidFill>
                  <a:srgbClr val="FF0000"/>
                </a:solidFill>
                <a:effectLst>
                  <a:outerShdw blurRad="38100" dist="38100" dir="2700000" algn="tl">
                    <a:srgbClr val="C0C0C0"/>
                  </a:outerShdw>
                </a:effectLst>
                <a:latin typeface="黑体" pitchFamily="49" charset="-122"/>
                <a:ea typeface="黑体" pitchFamily="49" charset="-122"/>
              </a:rPr>
              <a:t>选择性高</a:t>
            </a:r>
            <a:endParaRPr kumimoji="1" lang="en-US" b="1" dirty="0">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18" name="TextBox 17"/>
          <p:cNvSpPr txBox="1"/>
          <p:nvPr/>
        </p:nvSpPr>
        <p:spPr>
          <a:xfrm>
            <a:off x="5429250" y="5119688"/>
            <a:ext cx="2022475" cy="1477962"/>
          </a:xfrm>
          <a:prstGeom prst="rect">
            <a:avLst/>
          </a:prstGeom>
          <a:noFill/>
        </p:spPr>
        <p:txBody>
          <a:bodyPr>
            <a:spAutoFit/>
          </a:bodyPr>
          <a:lstStyle/>
          <a:p>
            <a:pPr algn="just" defTabSz="914217">
              <a:defRPr/>
            </a:pP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一般需要使用特殊的，专用的或成套的设备。仪器结构复杂，价格昂贵，那一普及。</a:t>
            </a:r>
            <a:endParaRPr kumimoji="1" lang="en-US" dirty="0">
              <a:solidFill>
                <a:srgbClr val="000066"/>
              </a:solidFill>
              <a:effectLst>
                <a:outerShdw blurRad="38100" dist="38100" dir="2700000" algn="tl">
                  <a:srgbClr val="C0C0C0"/>
                </a:outerShdw>
              </a:effectLst>
              <a:latin typeface="Times New Roman" pitchFamily="18" charset="0"/>
              <a:ea typeface="黑体" pitchFamily="49" charset="-122"/>
            </a:endParaRPr>
          </a:p>
        </p:txBody>
      </p:sp>
      <p:sp>
        <p:nvSpPr>
          <p:cNvPr id="19" name="Rectangle 20"/>
          <p:cNvSpPr/>
          <p:nvPr/>
        </p:nvSpPr>
        <p:spPr>
          <a:xfrm>
            <a:off x="5827713" y="4759325"/>
            <a:ext cx="1114425" cy="369888"/>
          </a:xfrm>
          <a:prstGeom prst="rect">
            <a:avLst/>
          </a:prstGeom>
        </p:spPr>
        <p:txBody>
          <a:bodyPr wrap="none">
            <a:spAutoFit/>
          </a:bodyPr>
          <a:lstStyle/>
          <a:p>
            <a:pPr algn="ctr" defTabSz="914217">
              <a:defRPr/>
            </a:pPr>
            <a:r>
              <a:rPr kumimoji="1" lang="zh-CN" altLang="en-US" b="1" dirty="0">
                <a:solidFill>
                  <a:srgbClr val="FF0000"/>
                </a:solidFill>
                <a:effectLst>
                  <a:outerShdw blurRad="38100" dist="38100" dir="2700000" algn="tl">
                    <a:srgbClr val="C0C0C0"/>
                  </a:outerShdw>
                </a:effectLst>
                <a:latin typeface="黑体" pitchFamily="49" charset="-122"/>
                <a:ea typeface="黑体" pitchFamily="49" charset="-122"/>
              </a:rPr>
              <a:t>价格昂贵</a:t>
            </a:r>
            <a:endParaRPr kumimoji="1" lang="en-US" b="1" dirty="0">
              <a:solidFill>
                <a:srgbClr val="FF0000"/>
              </a:solidFill>
              <a:effectLst>
                <a:outerShdw blurRad="38100" dist="38100" dir="2700000" algn="tl">
                  <a:srgbClr val="C0C0C0"/>
                </a:outerShdw>
              </a:effectLst>
              <a:latin typeface="黑体" pitchFamily="49" charset="-122"/>
              <a:ea typeface="黑体" pitchFamily="49" charset="-122"/>
            </a:endParaRPr>
          </a:p>
        </p:txBody>
      </p:sp>
    </p:spTree>
  </p:cSld>
  <p:clrMapOvr>
    <a:masterClrMapping/>
  </p:clrMapOvr>
  <p:transition spd="med">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163" y="941388"/>
            <a:ext cx="4143375" cy="892175"/>
          </a:xfrm>
          <a:prstGeom prst="rect">
            <a:avLst/>
          </a:prstGeom>
          <a:noFill/>
        </p:spPr>
        <p:txBody>
          <a:bodyPr>
            <a:spAutoFit/>
          </a:bodyPr>
          <a:lstStyle/>
          <a:p>
            <a:pPr defTabSz="914217">
              <a:defRPr/>
            </a:pPr>
            <a:r>
              <a:rPr kumimoji="1" lang="en-US" altLang="zh-CN" sz="2200" b="1" dirty="0">
                <a:solidFill>
                  <a:srgbClr val="003300"/>
                </a:solidFill>
                <a:effectLst>
                  <a:outerShdw blurRad="38100" dist="38100" dir="2700000" algn="tl">
                    <a:srgbClr val="C0C0C0"/>
                  </a:outerShdw>
                </a:effectLst>
                <a:latin typeface="黑体" pitchFamily="49" charset="-122"/>
                <a:ea typeface="黑体" pitchFamily="49" charset="-122"/>
              </a:rPr>
              <a:t>1.3 </a:t>
            </a: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化学分析</a:t>
            </a:r>
            <a:r>
              <a:rPr kumimoji="1" lang="en-US" altLang="zh-CN" sz="2200" b="1" dirty="0">
                <a:solidFill>
                  <a:srgbClr val="003300"/>
                </a:solidFill>
                <a:effectLst>
                  <a:outerShdw blurRad="38100" dist="38100" dir="2700000" algn="tl">
                    <a:srgbClr val="C0C0C0"/>
                  </a:outerShdw>
                </a:effectLst>
                <a:latin typeface="黑体" pitchFamily="49" charset="-122"/>
                <a:ea typeface="黑体" pitchFamily="49" charset="-122"/>
              </a:rPr>
              <a:t>·</a:t>
            </a: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仪器分析联系</a:t>
            </a:r>
          </a:p>
          <a:p>
            <a:pPr defTabSz="914217">
              <a:defRPr/>
            </a:pPr>
            <a:endParaRPr lang="en-US" sz="3000" b="1" spc="300" dirty="0">
              <a:solidFill>
                <a:srgbClr val="000000"/>
              </a:solidFill>
              <a:latin typeface="Playfair Display SC" charset="0"/>
              <a:ea typeface="Playfair Display SC" charset="0"/>
              <a:cs typeface="Playfair Display SC" charset="0"/>
            </a:endParaRPr>
          </a:p>
        </p:txBody>
      </p:sp>
      <p:sp>
        <p:nvSpPr>
          <p:cNvPr id="5" name="TextBox 4"/>
          <p:cNvSpPr txBox="1"/>
          <p:nvPr/>
        </p:nvSpPr>
        <p:spPr>
          <a:xfrm>
            <a:off x="149225" y="2422525"/>
            <a:ext cx="4422775" cy="3094038"/>
          </a:xfrm>
          <a:prstGeom prst="rect">
            <a:avLst/>
          </a:prstGeom>
          <a:noFill/>
        </p:spPr>
        <p:txBody>
          <a:bodyPr>
            <a:spAutoFit/>
          </a:bodyPr>
          <a:lstStyle/>
          <a:p>
            <a:pPr marL="285750" indent="-285750" algn="just" defTabSz="914217">
              <a:lnSpc>
                <a:spcPct val="150000"/>
              </a:lnSpc>
              <a:buFont typeface="Wingdings" pitchFamily="2" charset="2"/>
              <a:buChar char="ü"/>
              <a:defRPr/>
            </a:pP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在进行分析测试之前，一般需要对样品进行一系列的</a:t>
            </a:r>
            <a:r>
              <a:rPr kumimoji="1" lang="zh-CN" altLang="en-US" dirty="0">
                <a:solidFill>
                  <a:srgbClr val="FF0000"/>
                </a:solidFill>
                <a:effectLst>
                  <a:outerShdw blurRad="38100" dist="38100" dir="2700000" algn="tl">
                    <a:srgbClr val="C0C0C0"/>
                  </a:outerShdw>
                </a:effectLst>
                <a:latin typeface="黑体" pitchFamily="49" charset="-122"/>
                <a:ea typeface="黑体" pitchFamily="49" charset="-122"/>
              </a:rPr>
              <a:t>化学处理</a:t>
            </a: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a:t>
            </a:r>
          </a:p>
          <a:p>
            <a:pPr marL="342900" indent="-342900" algn="just" defTabSz="914217">
              <a:lnSpc>
                <a:spcPct val="150000"/>
              </a:lnSpc>
              <a:buFont typeface="Wingdings" pitchFamily="2" charset="2"/>
              <a:buChar char="ü"/>
              <a:defRPr/>
            </a:pPr>
            <a:endPar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endParaRPr>
          </a:p>
          <a:p>
            <a:pPr marL="285750" indent="-285750" algn="just" defTabSz="914217">
              <a:lnSpc>
                <a:spcPct val="150000"/>
              </a:lnSpc>
              <a:buFont typeface="Wingdings" pitchFamily="2" charset="2"/>
              <a:buChar char="ü"/>
              <a:defRPr/>
            </a:pP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仪器分析法都是相对分析法，未知物的分析结果都是通过与已知标准物质做比较而确定。</a:t>
            </a:r>
            <a:r>
              <a:rPr kumimoji="1" lang="zh-CN" altLang="en-US" dirty="0">
                <a:solidFill>
                  <a:srgbClr val="FF0000"/>
                </a:solidFill>
                <a:effectLst>
                  <a:outerShdw blurRad="38100" dist="38100" dir="2700000" algn="tl">
                    <a:srgbClr val="C0C0C0"/>
                  </a:outerShdw>
                </a:effectLst>
                <a:latin typeface="黑体" pitchFamily="49" charset="-122"/>
                <a:ea typeface="黑体" pitchFamily="49" charset="-122"/>
              </a:rPr>
              <a:t>所用标准物的含量都要用化学分析法来确定</a:t>
            </a: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a:t>
            </a:r>
            <a:endParaRPr kumimoji="1" lang="en-US" dirty="0">
              <a:solidFill>
                <a:srgbClr val="000066"/>
              </a:solidFill>
              <a:effectLst>
                <a:outerShdw blurRad="38100" dist="38100" dir="2700000" algn="tl">
                  <a:srgbClr val="C0C0C0"/>
                </a:outerShdw>
              </a:effectLst>
              <a:latin typeface="Times New Roman" pitchFamily="18" charset="0"/>
              <a:ea typeface="黑体" pitchFamily="49" charset="-122"/>
            </a:endParaRPr>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l="17165" r="12654"/>
          <a:stretch>
            <a:fillRect/>
          </a:stretch>
        </p:blipFill>
        <p:spPr bwMode="auto">
          <a:xfrm>
            <a:off x="4637088" y="0"/>
            <a:ext cx="45434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3" y="1484313"/>
            <a:ext cx="8740775" cy="46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4163" y="404813"/>
            <a:ext cx="4143375" cy="430212"/>
          </a:xfrm>
          <a:prstGeom prst="rect">
            <a:avLst/>
          </a:prstGeom>
          <a:noFill/>
        </p:spPr>
        <p:txBody>
          <a:bodyPr>
            <a:spAutoFit/>
          </a:bodyPr>
          <a:lstStyle/>
          <a:p>
            <a:pPr defTabSz="914217">
              <a:defRPr/>
            </a:pPr>
            <a:r>
              <a:rPr kumimoji="1" lang="en-US" altLang="zh-CN" sz="2200" b="1" dirty="0">
                <a:solidFill>
                  <a:srgbClr val="003300"/>
                </a:solidFill>
                <a:effectLst>
                  <a:outerShdw blurRad="38100" dist="38100" dir="2700000" algn="tl">
                    <a:srgbClr val="C0C0C0"/>
                  </a:outerShdw>
                </a:effectLst>
                <a:latin typeface="黑体" pitchFamily="49" charset="-122"/>
                <a:ea typeface="黑体" pitchFamily="49" charset="-122"/>
              </a:rPr>
              <a:t>1.4 </a:t>
            </a: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仪器分析分类</a:t>
            </a:r>
            <a:endParaRPr lang="en-US" sz="3000" b="1" spc="300" dirty="0">
              <a:solidFill>
                <a:srgbClr val="000000"/>
              </a:solidFill>
              <a:latin typeface="Playfair Display SC" charset="0"/>
              <a:ea typeface="Playfair Display SC" charset="0"/>
              <a:cs typeface="Playfair Display SC" charset="0"/>
            </a:endParaRPr>
          </a:p>
        </p:txBody>
      </p:sp>
    </p:spTree>
  </p:cSld>
  <p:clrMapOvr>
    <a:masterClrMapping/>
  </p:clrMapOvr>
  <p:transition spd="med">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163" y="549275"/>
            <a:ext cx="4143375" cy="430213"/>
          </a:xfrm>
          <a:prstGeom prst="rect">
            <a:avLst/>
          </a:prstGeom>
          <a:noFill/>
        </p:spPr>
        <p:txBody>
          <a:bodyPr>
            <a:spAutoFit/>
          </a:bodyPr>
          <a:lstStyle/>
          <a:p>
            <a:pPr defTabSz="914217">
              <a:defRPr/>
            </a:pPr>
            <a:r>
              <a:rPr kumimoji="1" lang="en-US" altLang="zh-CN" sz="2200" b="1" dirty="0">
                <a:solidFill>
                  <a:srgbClr val="003300"/>
                </a:solidFill>
                <a:effectLst>
                  <a:outerShdw blurRad="38100" dist="38100" dir="2700000" algn="tl">
                    <a:srgbClr val="C0C0C0"/>
                  </a:outerShdw>
                </a:effectLst>
                <a:latin typeface="黑体" pitchFamily="49" charset="-122"/>
                <a:ea typeface="黑体" pitchFamily="49" charset="-122"/>
              </a:rPr>
              <a:t>1.5 </a:t>
            </a: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仪器分析组成与性能指标</a:t>
            </a:r>
            <a:endParaRPr lang="en-US" sz="3000" b="1" spc="300" dirty="0">
              <a:solidFill>
                <a:srgbClr val="000000"/>
              </a:solidFill>
              <a:latin typeface="Playfair Display SC" charset="0"/>
              <a:ea typeface="Playfair Display SC" charset="0"/>
              <a:cs typeface="Playfair Display SC"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07666"/>
            <a:ext cx="8261906" cy="542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916113"/>
            <a:ext cx="8543925" cy="411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84163" y="549275"/>
            <a:ext cx="4143375" cy="430213"/>
          </a:xfrm>
          <a:prstGeom prst="rect">
            <a:avLst/>
          </a:prstGeom>
          <a:noFill/>
        </p:spPr>
        <p:txBody>
          <a:bodyPr>
            <a:spAutoFit/>
          </a:bodyPr>
          <a:lstStyle/>
          <a:p>
            <a:pPr defTabSz="914217">
              <a:defRPr/>
            </a:pPr>
            <a:r>
              <a:rPr kumimoji="1" lang="en-US" altLang="zh-CN" sz="2200" b="1" dirty="0">
                <a:solidFill>
                  <a:srgbClr val="003300"/>
                </a:solidFill>
                <a:effectLst>
                  <a:outerShdw blurRad="38100" dist="38100" dir="2700000" algn="tl">
                    <a:srgbClr val="C0C0C0"/>
                  </a:outerShdw>
                </a:effectLst>
                <a:latin typeface="黑体" pitchFamily="49" charset="-122"/>
                <a:ea typeface="黑体" pitchFamily="49" charset="-122"/>
              </a:rPr>
              <a:t>1.6 </a:t>
            </a: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仪器分析应用领域</a:t>
            </a:r>
            <a:endParaRPr lang="en-US" sz="3000" b="1" spc="300" dirty="0">
              <a:solidFill>
                <a:srgbClr val="000000"/>
              </a:solidFill>
              <a:latin typeface="Playfair Display SC" charset="0"/>
              <a:ea typeface="Playfair Display SC" charset="0"/>
              <a:cs typeface="Playfair Display SC" charset="0"/>
            </a:endParaRPr>
          </a:p>
        </p:txBody>
      </p:sp>
    </p:spTree>
  </p:cSld>
  <p:clrMapOvr>
    <a:masterClrMapping/>
  </p:clrMapOvr>
  <p:transition spd="med">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501" y="246905"/>
            <a:ext cx="5857875" cy="649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4163" y="549275"/>
            <a:ext cx="4143375" cy="430213"/>
          </a:xfrm>
          <a:prstGeom prst="rect">
            <a:avLst/>
          </a:prstGeom>
          <a:noFill/>
        </p:spPr>
        <p:txBody>
          <a:bodyPr>
            <a:spAutoFit/>
          </a:bodyPr>
          <a:lstStyle/>
          <a:p>
            <a:pPr defTabSz="914217">
              <a:defRPr/>
            </a:pPr>
            <a:r>
              <a:rPr kumimoji="1" lang="en-US" altLang="zh-CN" sz="2200" b="1" dirty="0">
                <a:solidFill>
                  <a:srgbClr val="003300"/>
                </a:solidFill>
                <a:effectLst>
                  <a:outerShdw blurRad="38100" dist="38100" dir="2700000" algn="tl">
                    <a:srgbClr val="C0C0C0"/>
                  </a:outerShdw>
                </a:effectLst>
                <a:latin typeface="黑体" pitchFamily="49" charset="-122"/>
                <a:ea typeface="黑体" pitchFamily="49" charset="-122"/>
              </a:rPr>
              <a:t>1.7 </a:t>
            </a: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仪器分析发展方向</a:t>
            </a:r>
            <a:endParaRPr lang="en-US" sz="3000" b="1" spc="300" dirty="0">
              <a:solidFill>
                <a:srgbClr val="000000"/>
              </a:solidFill>
              <a:latin typeface="Playfair Display SC" charset="0"/>
              <a:ea typeface="Playfair Display SC" charset="0"/>
              <a:cs typeface="Playfair Display SC" charset="0"/>
            </a:endParaRPr>
          </a:p>
        </p:txBody>
      </p:sp>
    </p:spTree>
  </p:cSld>
  <p:clrMapOvr>
    <a:masterClrMapping/>
  </p:clrMapOvr>
  <p:transition spd="med">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2.baidu.com/it/u=2403366860,1938154639&amp;fm=253&amp;fmt=auto&amp;app=138&amp;f=JPEG?w=612&amp;h=4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29" y="87604"/>
            <a:ext cx="8964995" cy="5976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33150" y="6043935"/>
            <a:ext cx="2441694" cy="769441"/>
          </a:xfrm>
          <a:prstGeom prst="rect">
            <a:avLst/>
          </a:prstGeom>
          <a:noFill/>
        </p:spPr>
        <p:txBody>
          <a:bodyPr wrap="none" rtlCol="0">
            <a:spAutoFit/>
          </a:bodyPr>
          <a:lstStyle/>
          <a:p>
            <a:r>
              <a:rPr lang="zh-CN" altLang="en-US" sz="4400" dirty="0" smtClean="0">
                <a:solidFill>
                  <a:srgbClr val="000066"/>
                </a:solidFill>
                <a:latin typeface="黑体" pitchFamily="49" charset="-122"/>
                <a:ea typeface="黑体" pitchFamily="49" charset="-122"/>
              </a:rPr>
              <a:t>生物芯片</a:t>
            </a:r>
            <a:endParaRPr lang="zh-CN" altLang="en-US" sz="4400" dirty="0">
              <a:solidFill>
                <a:srgbClr val="000066"/>
              </a:solidFill>
              <a:latin typeface="黑体" pitchFamily="49" charset="-122"/>
              <a:ea typeface="黑体" pitchFamily="49" charset="-122"/>
            </a:endParaRPr>
          </a:p>
        </p:txBody>
      </p:sp>
    </p:spTree>
    <p:extLst>
      <p:ext uri="{BB962C8B-B14F-4D97-AF65-F5344CB8AC3E}">
        <p14:creationId xmlns:p14="http://schemas.microsoft.com/office/powerpoint/2010/main" val="3114052109"/>
      </p:ext>
    </p:extLst>
  </p:cSld>
  <p:clrMapOvr>
    <a:masterClrMapping/>
  </p:clrMapOvr>
  <p:transition spd="med">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膜分离技术原理"/>
          <p:cNvPicPr>
            <a:picLocks noChangeAspect="1" noChangeArrowheads="1"/>
          </p:cNvPicPr>
          <p:nvPr/>
        </p:nvPicPr>
        <p:blipFill rotWithShape="1">
          <a:blip r:embed="rId2">
            <a:extLst>
              <a:ext uri="{28A0092B-C50C-407E-A947-70E740481C1C}">
                <a14:useLocalDpi xmlns:a14="http://schemas.microsoft.com/office/drawing/2010/main" val="0"/>
              </a:ext>
            </a:extLst>
          </a:blip>
          <a:srcRect t="6251" r="63301" b="5182"/>
          <a:stretch/>
        </p:blipFill>
        <p:spPr bwMode="auto">
          <a:xfrm>
            <a:off x="1835696" y="260648"/>
            <a:ext cx="5472608" cy="57162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915816" y="5805264"/>
            <a:ext cx="3005951" cy="769441"/>
          </a:xfrm>
          <a:prstGeom prst="rect">
            <a:avLst/>
          </a:prstGeom>
          <a:noFill/>
        </p:spPr>
        <p:txBody>
          <a:bodyPr wrap="none" rtlCol="0">
            <a:spAutoFit/>
          </a:bodyPr>
          <a:lstStyle/>
          <a:p>
            <a:r>
              <a:rPr lang="zh-CN" altLang="en-US" sz="4400" dirty="0" smtClean="0">
                <a:solidFill>
                  <a:srgbClr val="000066"/>
                </a:solidFill>
                <a:latin typeface="黑体" pitchFamily="49" charset="-122"/>
                <a:ea typeface="黑体" pitchFamily="49" charset="-122"/>
              </a:rPr>
              <a:t>样品预处理</a:t>
            </a:r>
            <a:endParaRPr lang="zh-CN" altLang="en-US" sz="4400" dirty="0">
              <a:solidFill>
                <a:srgbClr val="000066"/>
              </a:solidFill>
              <a:latin typeface="黑体" pitchFamily="49" charset="-122"/>
              <a:ea typeface="黑体" pitchFamily="49" charset="-122"/>
            </a:endParaRPr>
          </a:p>
        </p:txBody>
      </p:sp>
    </p:spTree>
    <p:extLst>
      <p:ext uri="{BB962C8B-B14F-4D97-AF65-F5344CB8AC3E}">
        <p14:creationId xmlns:p14="http://schemas.microsoft.com/office/powerpoint/2010/main" val="993567452"/>
      </p:ext>
    </p:extLst>
  </p:cSld>
  <p:clrMapOvr>
    <a:masterClrMapping/>
  </p:clrMapOvr>
  <p:transition spd="med">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750" y="260350"/>
            <a:ext cx="2797175" cy="431800"/>
          </a:xfrm>
          <a:prstGeom prst="rect">
            <a:avLst/>
          </a:prstGeom>
          <a:noFill/>
        </p:spPr>
        <p:txBody>
          <a:bodyPr>
            <a:spAutoFit/>
          </a:bodyPr>
          <a:lstStyle/>
          <a:p>
            <a:pPr defTabSz="914217">
              <a:defRPr/>
            </a:pPr>
            <a:r>
              <a:rPr kumimoji="1" lang="en-US" altLang="zh-CN" sz="2200" b="1" dirty="0">
                <a:solidFill>
                  <a:srgbClr val="003300"/>
                </a:solidFill>
                <a:effectLst>
                  <a:outerShdw blurRad="38100" dist="38100" dir="2700000" algn="tl">
                    <a:srgbClr val="C0C0C0"/>
                  </a:outerShdw>
                </a:effectLst>
                <a:latin typeface="黑体" pitchFamily="49" charset="-122"/>
                <a:ea typeface="黑体" pitchFamily="49" charset="-122"/>
              </a:rPr>
              <a:t>1.8 </a:t>
            </a: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学习目标</a:t>
            </a:r>
            <a:endParaRPr kumimoji="1" lang="en-US" sz="2200" b="1" dirty="0">
              <a:solidFill>
                <a:srgbClr val="003300"/>
              </a:solidFill>
              <a:effectLst>
                <a:outerShdw blurRad="38100" dist="38100" dir="2700000" algn="tl">
                  <a:srgbClr val="C0C0C0"/>
                </a:outerShdw>
              </a:effectLst>
              <a:latin typeface="黑体" pitchFamily="49" charset="-122"/>
              <a:ea typeface="黑体" pitchFamily="49" charset="-122"/>
            </a:endParaRPr>
          </a:p>
        </p:txBody>
      </p:sp>
      <p:sp>
        <p:nvSpPr>
          <p:cNvPr id="5" name="Rectangle 6"/>
          <p:cNvSpPr/>
          <p:nvPr/>
        </p:nvSpPr>
        <p:spPr>
          <a:xfrm>
            <a:off x="850900" y="954088"/>
            <a:ext cx="5989638" cy="368300"/>
          </a:xfrm>
          <a:prstGeom prst="rect">
            <a:avLst/>
          </a:prstGeom>
        </p:spPr>
        <p:txBody>
          <a:bodyPr>
            <a:spAutoFit/>
          </a:bodyPr>
          <a:lstStyle/>
          <a:p>
            <a:pPr defTabSz="914217">
              <a:defRPr/>
            </a:pP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掌握常用仪器分析方法的基本原理和仪器的简单结构。</a:t>
            </a:r>
            <a:endParaRPr kumimoji="1" lang="en-US" dirty="0">
              <a:solidFill>
                <a:srgbClr val="000066"/>
              </a:solidFill>
              <a:effectLst>
                <a:outerShdw blurRad="38100" dist="38100" dir="2700000" algn="tl">
                  <a:srgbClr val="C0C0C0"/>
                </a:outerShdw>
              </a:effectLst>
              <a:latin typeface="Times New Roman" pitchFamily="18" charset="0"/>
              <a:ea typeface="黑体" pitchFamily="49" charset="-122"/>
            </a:endParaRPr>
          </a:p>
        </p:txBody>
      </p:sp>
      <p:sp>
        <p:nvSpPr>
          <p:cNvPr id="6" name="Rectangle 8"/>
          <p:cNvSpPr/>
          <p:nvPr/>
        </p:nvSpPr>
        <p:spPr>
          <a:xfrm>
            <a:off x="906463" y="1457325"/>
            <a:ext cx="6462712" cy="646113"/>
          </a:xfrm>
          <a:prstGeom prst="rect">
            <a:avLst/>
          </a:prstGeom>
        </p:spPr>
        <p:txBody>
          <a:bodyPr>
            <a:spAutoFit/>
          </a:bodyPr>
          <a:lstStyle/>
          <a:p>
            <a:pPr defTabSz="914217">
              <a:defRPr/>
            </a:pPr>
            <a:r>
              <a:rPr kumimoji="1" lang="zh-CN" altLang="en-US" dirty="0">
                <a:solidFill>
                  <a:srgbClr val="000066"/>
                </a:solidFill>
                <a:effectLst>
                  <a:outerShdw blurRad="38100" dist="38100" dir="2700000" algn="tl">
                    <a:srgbClr val="C0C0C0"/>
                  </a:outerShdw>
                </a:effectLst>
                <a:latin typeface="Times New Roman" pitchFamily="18" charset="0"/>
                <a:ea typeface="黑体" pitchFamily="49" charset="-122"/>
              </a:rPr>
              <a:t>根据分析的目的，结合学到的各种仪器分析方法的特点和应用范围，选择适宜的分析方法的能力。</a:t>
            </a:r>
            <a:endParaRPr lang="en-US" sz="2700" b="1" spc="300" baseline="-25000" dirty="0">
              <a:solidFill>
                <a:srgbClr val="000000"/>
              </a:solidFill>
              <a:latin typeface="Playfair Display SC" charset="0"/>
              <a:ea typeface="Playfair Display SC" charset="0"/>
              <a:cs typeface="Playfair Display SC" charset="0"/>
            </a:endParaRPr>
          </a:p>
        </p:txBody>
      </p:sp>
      <p:sp>
        <p:nvSpPr>
          <p:cNvPr id="10" name="Rectangle 2"/>
          <p:cNvSpPr>
            <a:spLocks noGrp="1" noChangeArrowheads="1"/>
          </p:cNvSpPr>
          <p:nvPr>
            <p:ph type="title"/>
          </p:nvPr>
        </p:nvSpPr>
        <p:spPr>
          <a:xfrm>
            <a:off x="468313" y="2700338"/>
            <a:ext cx="2365375" cy="512762"/>
          </a:xfrm>
        </p:spPr>
        <p:txBody>
          <a:bodyPr/>
          <a:lstStyle/>
          <a:p>
            <a:pPr eaLnBrk="1" hangingPunct="1">
              <a:defRPr/>
            </a:pPr>
            <a:r>
              <a:rPr kumimoji="1" lang="en-US" altLang="zh-CN" sz="2200" kern="1200" dirty="0" smtClean="0">
                <a:solidFill>
                  <a:srgbClr val="003300"/>
                </a:solidFill>
                <a:effectLst>
                  <a:outerShdw blurRad="38100" dist="38100" dir="2700000" algn="tl">
                    <a:srgbClr val="C0C0C0"/>
                  </a:outerShdw>
                </a:effectLst>
                <a:latin typeface="黑体" pitchFamily="49" charset="-122"/>
                <a:ea typeface="黑体" pitchFamily="49" charset="-122"/>
                <a:cs typeface="+mn-cs"/>
              </a:rPr>
              <a:t>1</a:t>
            </a:r>
            <a:r>
              <a:rPr kumimoji="1" lang="en-US" altLang="zh-CN" sz="2200" kern="1200" dirty="0">
                <a:solidFill>
                  <a:srgbClr val="003300"/>
                </a:solidFill>
                <a:effectLst>
                  <a:outerShdw blurRad="38100" dist="38100" dir="2700000" algn="tl">
                    <a:srgbClr val="C0C0C0"/>
                  </a:outerShdw>
                </a:effectLst>
                <a:latin typeface="黑体" pitchFamily="49" charset="-122"/>
                <a:ea typeface="黑体" pitchFamily="49" charset="-122"/>
                <a:cs typeface="+mn-cs"/>
              </a:rPr>
              <a:t>.</a:t>
            </a:r>
            <a:r>
              <a:rPr kumimoji="1" lang="en-US" altLang="zh-CN" sz="2200" kern="1200" dirty="0" smtClean="0">
                <a:solidFill>
                  <a:srgbClr val="003300"/>
                </a:solidFill>
                <a:effectLst>
                  <a:outerShdw blurRad="38100" dist="38100" dir="2700000" algn="tl">
                    <a:srgbClr val="C0C0C0"/>
                  </a:outerShdw>
                </a:effectLst>
                <a:latin typeface="黑体" pitchFamily="49" charset="-122"/>
                <a:ea typeface="黑体" pitchFamily="49" charset="-122"/>
                <a:cs typeface="+mn-cs"/>
              </a:rPr>
              <a:t>9 </a:t>
            </a:r>
            <a:r>
              <a:rPr kumimoji="1" lang="zh-CN" altLang="en-US" sz="2200" kern="1200" dirty="0" smtClean="0">
                <a:solidFill>
                  <a:srgbClr val="003300"/>
                </a:solidFill>
                <a:effectLst>
                  <a:outerShdw blurRad="38100" dist="38100" dir="2700000" algn="tl">
                    <a:srgbClr val="C0C0C0"/>
                  </a:outerShdw>
                </a:effectLst>
                <a:latin typeface="黑体" pitchFamily="49" charset="-122"/>
                <a:ea typeface="黑体" pitchFamily="49" charset="-122"/>
                <a:cs typeface="+mn-cs"/>
              </a:rPr>
              <a:t>授课内容</a:t>
            </a:r>
            <a:endParaRPr lang="zh-CN" altLang="en-US" dirty="0" smtClean="0">
              <a:solidFill>
                <a:srgbClr val="FF0000"/>
              </a:solidFill>
            </a:endParaRPr>
          </a:p>
        </p:txBody>
      </p:sp>
      <p:sp>
        <p:nvSpPr>
          <p:cNvPr id="11" name="Rectangle 3"/>
          <p:cNvSpPr txBox="1">
            <a:spLocks noChangeArrowheads="1"/>
          </p:cNvSpPr>
          <p:nvPr/>
        </p:nvSpPr>
        <p:spPr bwMode="auto">
          <a:xfrm>
            <a:off x="835025" y="3357563"/>
            <a:ext cx="2935288"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eaLnBrk="1" hangingPunct="1">
              <a:spcBef>
                <a:spcPct val="0"/>
              </a:spcBef>
              <a:buClrTx/>
              <a:buSzTx/>
              <a:buFont typeface="+mj-lt"/>
              <a:buAutoNum type="arabicPeriod"/>
              <a:defRPr/>
            </a:pPr>
            <a:r>
              <a:rPr kumimoji="1" lang="zh-CN" altLang="en-US" sz="1800" dirty="0" smtClean="0">
                <a:solidFill>
                  <a:srgbClr val="000066"/>
                </a:solidFill>
                <a:effectLst>
                  <a:outerShdw blurRad="38100" dist="38100" dir="2700000" algn="tl">
                    <a:srgbClr val="C0C0C0"/>
                  </a:outerShdw>
                </a:effectLst>
                <a:latin typeface="黑体" pitchFamily="49" charset="-122"/>
                <a:ea typeface="黑体" pitchFamily="49" charset="-122"/>
              </a:rPr>
              <a:t>绪论</a:t>
            </a:r>
            <a:endParaRPr kumimoji="1" lang="en-US" altLang="zh-CN" sz="1800" dirty="0" smtClean="0">
              <a:solidFill>
                <a:srgbClr val="000066"/>
              </a:solidFill>
              <a:effectLst>
                <a:outerShdw blurRad="38100" dist="38100" dir="2700000" algn="tl">
                  <a:srgbClr val="C0C0C0"/>
                </a:outerShdw>
              </a:effectLst>
              <a:latin typeface="黑体" pitchFamily="49" charset="-122"/>
              <a:ea typeface="黑体" pitchFamily="49" charset="-122"/>
            </a:endParaRPr>
          </a:p>
          <a:p>
            <a:pPr eaLnBrk="1" hangingPunct="1">
              <a:spcBef>
                <a:spcPct val="0"/>
              </a:spcBef>
              <a:buClrTx/>
              <a:buSzTx/>
              <a:buFont typeface="+mj-lt"/>
              <a:buAutoNum type="arabicPeriod"/>
              <a:defRPr/>
            </a:pPr>
            <a:r>
              <a:rPr kumimoji="1" lang="zh-CN" altLang="en-US" sz="1800" dirty="0">
                <a:solidFill>
                  <a:srgbClr val="000066"/>
                </a:solidFill>
                <a:effectLst>
                  <a:outerShdw blurRad="38100" dist="38100" dir="2700000" algn="tl">
                    <a:srgbClr val="C0C0C0"/>
                  </a:outerShdw>
                </a:effectLst>
                <a:latin typeface="黑体" pitchFamily="49" charset="-122"/>
                <a:ea typeface="黑体" pitchFamily="49" charset="-122"/>
              </a:rPr>
              <a:t>紫外</a:t>
            </a:r>
            <a:r>
              <a:rPr kumimoji="1" lang="en-US" altLang="zh-CN" sz="1800" dirty="0">
                <a:solidFill>
                  <a:srgbClr val="000066"/>
                </a:solidFill>
                <a:effectLst>
                  <a:outerShdw blurRad="38100" dist="38100" dir="2700000" algn="tl">
                    <a:srgbClr val="C0C0C0"/>
                  </a:outerShdw>
                </a:effectLst>
                <a:latin typeface="黑体" pitchFamily="49" charset="-122"/>
                <a:ea typeface="黑体" pitchFamily="49" charset="-122"/>
              </a:rPr>
              <a:t>-</a:t>
            </a:r>
            <a:r>
              <a:rPr kumimoji="1" lang="zh-CN" altLang="en-US" sz="1800" dirty="0">
                <a:solidFill>
                  <a:srgbClr val="000066"/>
                </a:solidFill>
                <a:effectLst>
                  <a:outerShdw blurRad="38100" dist="38100" dir="2700000" algn="tl">
                    <a:srgbClr val="C0C0C0"/>
                  </a:outerShdw>
                </a:effectLst>
                <a:latin typeface="黑体" pitchFamily="49" charset="-122"/>
                <a:ea typeface="黑体" pitchFamily="49" charset="-122"/>
              </a:rPr>
              <a:t>可见</a:t>
            </a:r>
            <a:r>
              <a:rPr kumimoji="1" lang="zh-CN" altLang="en-US" sz="1800" dirty="0" smtClean="0">
                <a:solidFill>
                  <a:srgbClr val="000066"/>
                </a:solidFill>
                <a:effectLst>
                  <a:outerShdw blurRad="38100" dist="38100" dir="2700000" algn="tl">
                    <a:srgbClr val="C0C0C0"/>
                  </a:outerShdw>
                </a:effectLst>
                <a:latin typeface="黑体" pitchFamily="49" charset="-122"/>
                <a:ea typeface="黑体" pitchFamily="49" charset="-122"/>
              </a:rPr>
              <a:t>分光光度法</a:t>
            </a:r>
            <a:endParaRPr kumimoji="1" lang="en-US" altLang="zh-CN" sz="1800" dirty="0" smtClean="0">
              <a:solidFill>
                <a:srgbClr val="000066"/>
              </a:solidFill>
              <a:effectLst>
                <a:outerShdw blurRad="38100" dist="38100" dir="2700000" algn="tl">
                  <a:srgbClr val="C0C0C0"/>
                </a:outerShdw>
              </a:effectLst>
              <a:latin typeface="黑体" pitchFamily="49" charset="-122"/>
              <a:ea typeface="黑体" pitchFamily="49" charset="-122"/>
            </a:endParaRPr>
          </a:p>
          <a:p>
            <a:pPr eaLnBrk="1" hangingPunct="1">
              <a:spcBef>
                <a:spcPct val="0"/>
              </a:spcBef>
              <a:buClrTx/>
              <a:buSzTx/>
              <a:buFont typeface="+mj-lt"/>
              <a:buAutoNum type="arabicPeriod"/>
              <a:defRPr/>
            </a:pPr>
            <a:r>
              <a:rPr kumimoji="1" lang="zh-CN" altLang="en-US" sz="1800" dirty="0">
                <a:solidFill>
                  <a:srgbClr val="000066"/>
                </a:solidFill>
                <a:effectLst>
                  <a:outerShdw blurRad="38100" dist="38100" dir="2700000" algn="tl">
                    <a:srgbClr val="C0C0C0"/>
                  </a:outerShdw>
                </a:effectLst>
                <a:latin typeface="黑体" pitchFamily="49" charset="-122"/>
                <a:ea typeface="黑体" pitchFamily="49" charset="-122"/>
              </a:rPr>
              <a:t>原子发射光谱</a:t>
            </a:r>
          </a:p>
          <a:p>
            <a:pPr eaLnBrk="1" hangingPunct="1">
              <a:spcBef>
                <a:spcPct val="0"/>
              </a:spcBef>
              <a:buClrTx/>
              <a:buSzTx/>
              <a:buFont typeface="+mj-lt"/>
              <a:buAutoNum type="arabicPeriod"/>
              <a:defRPr/>
            </a:pPr>
            <a:r>
              <a:rPr kumimoji="1" lang="zh-CN" altLang="en-US" sz="1800" dirty="0">
                <a:solidFill>
                  <a:srgbClr val="000066"/>
                </a:solidFill>
                <a:effectLst>
                  <a:outerShdw blurRad="38100" dist="38100" dir="2700000" algn="tl">
                    <a:srgbClr val="C0C0C0"/>
                  </a:outerShdw>
                </a:effectLst>
                <a:latin typeface="黑体" pitchFamily="49" charset="-122"/>
                <a:ea typeface="黑体" pitchFamily="49" charset="-122"/>
              </a:rPr>
              <a:t>原子吸收光谱</a:t>
            </a:r>
          </a:p>
          <a:p>
            <a:pPr eaLnBrk="1" hangingPunct="1">
              <a:spcBef>
                <a:spcPct val="0"/>
              </a:spcBef>
              <a:buClrTx/>
              <a:buSzTx/>
              <a:buFont typeface="+mj-lt"/>
              <a:buAutoNum type="arabicPeriod"/>
              <a:defRPr/>
            </a:pPr>
            <a:r>
              <a:rPr kumimoji="1" lang="zh-CN" altLang="en-US" sz="1800" dirty="0">
                <a:solidFill>
                  <a:srgbClr val="000066"/>
                </a:solidFill>
                <a:effectLst>
                  <a:outerShdw blurRad="38100" dist="38100" dir="2700000" algn="tl">
                    <a:srgbClr val="C0C0C0"/>
                  </a:outerShdw>
                </a:effectLst>
                <a:latin typeface="黑体" pitchFamily="49" charset="-122"/>
                <a:ea typeface="黑体" pitchFamily="49" charset="-122"/>
              </a:rPr>
              <a:t>原子荧光</a:t>
            </a:r>
            <a:endParaRPr kumimoji="1" lang="en-US" altLang="zh-CN" sz="1800" dirty="0">
              <a:solidFill>
                <a:srgbClr val="000066"/>
              </a:solidFill>
              <a:effectLst>
                <a:outerShdw blurRad="38100" dist="38100" dir="2700000" algn="tl">
                  <a:srgbClr val="C0C0C0"/>
                </a:outerShdw>
              </a:effectLst>
              <a:latin typeface="黑体" pitchFamily="49" charset="-122"/>
              <a:ea typeface="黑体" pitchFamily="49" charset="-122"/>
            </a:endParaRPr>
          </a:p>
          <a:p>
            <a:pPr eaLnBrk="1" hangingPunct="1">
              <a:spcBef>
                <a:spcPct val="0"/>
              </a:spcBef>
              <a:buClrTx/>
              <a:buSzTx/>
              <a:buFont typeface="+mj-lt"/>
              <a:buAutoNum type="arabicPeriod"/>
              <a:defRPr/>
            </a:pPr>
            <a:r>
              <a:rPr kumimoji="1" lang="zh-CN" altLang="en-US" sz="1800" dirty="0">
                <a:solidFill>
                  <a:srgbClr val="000066"/>
                </a:solidFill>
                <a:effectLst>
                  <a:outerShdw blurRad="38100" dist="38100" dir="2700000" algn="tl">
                    <a:srgbClr val="C0C0C0"/>
                  </a:outerShdw>
                </a:effectLst>
                <a:latin typeface="黑体" pitchFamily="49" charset="-122"/>
                <a:ea typeface="黑体" pitchFamily="49" charset="-122"/>
              </a:rPr>
              <a:t>电位分析法</a:t>
            </a:r>
          </a:p>
          <a:p>
            <a:pPr eaLnBrk="1" hangingPunct="1">
              <a:spcBef>
                <a:spcPct val="0"/>
              </a:spcBef>
              <a:buClrTx/>
              <a:buSzTx/>
              <a:buFont typeface="+mj-lt"/>
              <a:buAutoNum type="arabicPeriod"/>
              <a:defRPr/>
            </a:pPr>
            <a:r>
              <a:rPr kumimoji="1" lang="zh-CN" altLang="en-US" sz="1800" dirty="0">
                <a:solidFill>
                  <a:srgbClr val="000066"/>
                </a:solidFill>
                <a:effectLst>
                  <a:outerShdw blurRad="38100" dist="38100" dir="2700000" algn="tl">
                    <a:srgbClr val="C0C0C0"/>
                  </a:outerShdw>
                </a:effectLst>
                <a:latin typeface="黑体" pitchFamily="49" charset="-122"/>
                <a:ea typeface="黑体" pitchFamily="49" charset="-122"/>
              </a:rPr>
              <a:t>极谱与伏安分析法</a:t>
            </a:r>
          </a:p>
          <a:p>
            <a:pPr eaLnBrk="1" hangingPunct="1">
              <a:spcBef>
                <a:spcPct val="0"/>
              </a:spcBef>
              <a:buClrTx/>
              <a:buSzTx/>
              <a:buFont typeface="+mj-lt"/>
              <a:buAutoNum type="arabicPeriod"/>
              <a:defRPr/>
            </a:pPr>
            <a:r>
              <a:rPr kumimoji="1" lang="zh-CN" altLang="en-US" sz="1800" dirty="0">
                <a:solidFill>
                  <a:srgbClr val="000066"/>
                </a:solidFill>
                <a:effectLst>
                  <a:outerShdw blurRad="38100" dist="38100" dir="2700000" algn="tl">
                    <a:srgbClr val="C0C0C0"/>
                  </a:outerShdw>
                </a:effectLst>
                <a:latin typeface="黑体" pitchFamily="49" charset="-122"/>
                <a:ea typeface="黑体" pitchFamily="49" charset="-122"/>
              </a:rPr>
              <a:t>气相色谱分析</a:t>
            </a:r>
          </a:p>
          <a:p>
            <a:pPr eaLnBrk="1" hangingPunct="1">
              <a:spcBef>
                <a:spcPct val="0"/>
              </a:spcBef>
              <a:buClrTx/>
              <a:buSzTx/>
              <a:buFont typeface="+mj-lt"/>
              <a:buAutoNum type="arabicPeriod"/>
              <a:defRPr/>
            </a:pPr>
            <a:r>
              <a:rPr kumimoji="1" lang="zh-CN" altLang="en-US" sz="1800" dirty="0">
                <a:solidFill>
                  <a:srgbClr val="000066"/>
                </a:solidFill>
                <a:effectLst>
                  <a:outerShdw blurRad="38100" dist="38100" dir="2700000" algn="tl">
                    <a:srgbClr val="C0C0C0"/>
                  </a:outerShdw>
                </a:effectLst>
                <a:latin typeface="黑体" pitchFamily="49" charset="-122"/>
                <a:ea typeface="黑体" pitchFamily="49" charset="-122"/>
              </a:rPr>
              <a:t>高效液相色谱分析</a:t>
            </a:r>
          </a:p>
          <a:p>
            <a:pPr eaLnBrk="1" hangingPunct="1">
              <a:spcBef>
                <a:spcPct val="0"/>
              </a:spcBef>
              <a:buClrTx/>
              <a:buSzTx/>
              <a:buFont typeface="+mj-lt"/>
              <a:buAutoNum type="arabicPeriod"/>
              <a:defRPr/>
            </a:pPr>
            <a:endParaRPr kumimoji="1" lang="zh-CN" altLang="en-US" sz="1800" dirty="0">
              <a:solidFill>
                <a:srgbClr val="000066"/>
              </a:solidFill>
              <a:effectLst>
                <a:outerShdw blurRad="38100" dist="38100" dir="2700000" algn="tl">
                  <a:srgbClr val="C0C0C0"/>
                </a:outerShdw>
              </a:effectLst>
              <a:latin typeface="黑体" pitchFamily="49" charset="-122"/>
              <a:ea typeface="黑体" pitchFamily="49" charset="-122"/>
            </a:endParaRPr>
          </a:p>
        </p:txBody>
      </p:sp>
      <p:pic>
        <p:nvPicPr>
          <p:cNvPr id="18439"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875" y="2420938"/>
            <a:ext cx="1800225"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0"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00" y="2420938"/>
            <a:ext cx="1800225"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1"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75" y="3732213"/>
            <a:ext cx="1800225"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2"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875" y="5035550"/>
            <a:ext cx="1800225"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3" name="Picture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7600" y="5035550"/>
            <a:ext cx="1800225"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4" name="Picture 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7600" y="3732213"/>
            <a:ext cx="1800225"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2" name="Rectangle 4"/>
          <p:cNvSpPr>
            <a:spLocks noChangeArrowheads="1"/>
          </p:cNvSpPr>
          <p:nvPr/>
        </p:nvSpPr>
        <p:spPr bwMode="auto">
          <a:xfrm>
            <a:off x="977900" y="785813"/>
            <a:ext cx="5040313"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defRPr/>
            </a:pPr>
            <a:r>
              <a:rPr kumimoji="1" lang="en-US" altLang="zh-CN" sz="2200" b="1" dirty="0">
                <a:solidFill>
                  <a:srgbClr val="003300"/>
                </a:solidFill>
                <a:effectLst>
                  <a:outerShdw blurRad="38100" dist="38100" dir="2700000" algn="tl">
                    <a:srgbClr val="C0C0C0"/>
                  </a:outerShdw>
                </a:effectLst>
                <a:latin typeface="黑体" pitchFamily="49" charset="-122"/>
                <a:ea typeface="黑体" pitchFamily="49" charset="-122"/>
              </a:rPr>
              <a:t>1.10 </a:t>
            </a: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参考书</a:t>
            </a:r>
          </a:p>
        </p:txBody>
      </p:sp>
      <p:sp>
        <p:nvSpPr>
          <p:cNvPr id="155653" name="Text Box 5"/>
          <p:cNvSpPr txBox="1">
            <a:spLocks noChangeArrowheads="1"/>
          </p:cNvSpPr>
          <p:nvPr/>
        </p:nvSpPr>
        <p:spPr bwMode="auto">
          <a:xfrm>
            <a:off x="977900" y="1612900"/>
            <a:ext cx="6762750" cy="383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defRPr/>
            </a:pPr>
            <a:r>
              <a:rPr kumimoji="1" lang="zh-CN" altLang="en-US" dirty="0" smtClean="0">
                <a:solidFill>
                  <a:srgbClr val="000066"/>
                </a:solidFill>
                <a:effectLst>
                  <a:outerShdw blurRad="38100" dist="38100" dir="2700000" algn="tl">
                    <a:srgbClr val="C0C0C0"/>
                  </a:outerShdw>
                </a:effectLst>
                <a:latin typeface="Times New Roman" pitchFamily="18" charset="0"/>
                <a:ea typeface="黑体" pitchFamily="49" charset="-122"/>
              </a:rPr>
              <a:t>《仪器分析》 北京大学出版社，北京大学</a:t>
            </a:r>
          </a:p>
          <a:p>
            <a:pPr>
              <a:lnSpc>
                <a:spcPct val="150000"/>
              </a:lnSpc>
              <a:defRPr/>
            </a:pPr>
            <a:r>
              <a:rPr kumimoji="1" lang="zh-CN" altLang="en-US" dirty="0" smtClean="0">
                <a:solidFill>
                  <a:srgbClr val="000066"/>
                </a:solidFill>
                <a:effectLst>
                  <a:outerShdw blurRad="38100" dist="38100" dir="2700000" algn="tl">
                    <a:srgbClr val="C0C0C0"/>
                  </a:outerShdw>
                </a:effectLst>
                <a:latin typeface="Times New Roman" pitchFamily="18" charset="0"/>
                <a:ea typeface="黑体" pitchFamily="49" charset="-122"/>
              </a:rPr>
              <a:t>《仪器分析》 高等教育出版社 1990年，赵藻藩等</a:t>
            </a:r>
          </a:p>
          <a:p>
            <a:pPr>
              <a:lnSpc>
                <a:spcPct val="150000"/>
              </a:lnSpc>
              <a:defRPr/>
            </a:pPr>
            <a:r>
              <a:rPr kumimoji="1" lang="zh-CN" altLang="en-US" dirty="0" smtClean="0">
                <a:solidFill>
                  <a:srgbClr val="000066"/>
                </a:solidFill>
                <a:effectLst>
                  <a:outerShdw blurRad="38100" dist="38100" dir="2700000" algn="tl">
                    <a:srgbClr val="C0C0C0"/>
                  </a:outerShdw>
                </a:effectLst>
                <a:latin typeface="Times New Roman" pitchFamily="18" charset="0"/>
                <a:ea typeface="黑体" pitchFamily="49" charset="-122"/>
              </a:rPr>
              <a:t>《仪器分析》（第三版） 高等教育出版社 2000年，朱明华</a:t>
            </a:r>
          </a:p>
          <a:p>
            <a:pPr>
              <a:lnSpc>
                <a:spcPct val="150000"/>
              </a:lnSpc>
              <a:defRPr/>
            </a:pPr>
            <a:r>
              <a:rPr kumimoji="1" lang="zh-CN" altLang="en-US" dirty="0" smtClean="0">
                <a:solidFill>
                  <a:srgbClr val="000066"/>
                </a:solidFill>
                <a:effectLst>
                  <a:outerShdw blurRad="38100" dist="38100" dir="2700000" algn="tl">
                    <a:srgbClr val="C0C0C0"/>
                  </a:outerShdw>
                </a:effectLst>
                <a:latin typeface="Times New Roman" pitchFamily="18" charset="0"/>
                <a:ea typeface="黑体" pitchFamily="49" charset="-122"/>
              </a:rPr>
              <a:t>《仪器分析原理》方惠群等； 南京大学出版社 1994</a:t>
            </a:r>
          </a:p>
          <a:p>
            <a:pPr>
              <a:lnSpc>
                <a:spcPct val="150000"/>
              </a:lnSpc>
              <a:defRPr/>
            </a:pPr>
            <a:r>
              <a:rPr kumimoji="1" lang="zh-CN" altLang="en-US" dirty="0" smtClean="0">
                <a:solidFill>
                  <a:srgbClr val="000066"/>
                </a:solidFill>
                <a:effectLst>
                  <a:outerShdw blurRad="38100" dist="38100" dir="2700000" algn="tl">
                    <a:srgbClr val="C0C0C0"/>
                  </a:outerShdw>
                </a:effectLst>
                <a:latin typeface="Times New Roman" pitchFamily="18" charset="0"/>
                <a:ea typeface="黑体" pitchFamily="49" charset="-122"/>
              </a:rPr>
              <a:t>《仪器分析》 北京大学出版社，</a:t>
            </a:r>
            <a:r>
              <a:rPr kumimoji="1" lang="en-US" altLang="zh-CN" dirty="0" smtClean="0">
                <a:solidFill>
                  <a:srgbClr val="000066"/>
                </a:solidFill>
                <a:effectLst>
                  <a:outerShdw blurRad="38100" dist="38100" dir="2700000" algn="tl">
                    <a:srgbClr val="C0C0C0"/>
                  </a:outerShdw>
                </a:effectLst>
                <a:latin typeface="Times New Roman" pitchFamily="18" charset="0"/>
                <a:ea typeface="黑体" pitchFamily="49" charset="-122"/>
              </a:rPr>
              <a:t>Christian G D，</a:t>
            </a:r>
            <a:r>
              <a:rPr kumimoji="1" lang="zh-CN" altLang="en-US" dirty="0" smtClean="0">
                <a:solidFill>
                  <a:srgbClr val="000066"/>
                </a:solidFill>
                <a:effectLst>
                  <a:outerShdw blurRad="38100" dist="38100" dir="2700000" algn="tl">
                    <a:srgbClr val="C0C0C0"/>
                  </a:outerShdw>
                </a:effectLst>
                <a:latin typeface="Times New Roman" pitchFamily="18" charset="0"/>
                <a:ea typeface="黑体" pitchFamily="49" charset="-122"/>
              </a:rPr>
              <a:t>王镇浦译</a:t>
            </a:r>
          </a:p>
          <a:p>
            <a:pPr>
              <a:lnSpc>
                <a:spcPct val="150000"/>
              </a:lnSpc>
              <a:defRPr/>
            </a:pPr>
            <a:r>
              <a:rPr kumimoji="1" lang="zh-CN" altLang="en-US" dirty="0" smtClean="0">
                <a:solidFill>
                  <a:srgbClr val="000066"/>
                </a:solidFill>
                <a:effectLst>
                  <a:outerShdw blurRad="38100" dist="38100" dir="2700000" algn="tl">
                    <a:srgbClr val="C0C0C0"/>
                  </a:outerShdw>
                </a:effectLst>
                <a:latin typeface="Times New Roman" pitchFamily="18" charset="0"/>
                <a:ea typeface="黑体" pitchFamily="49" charset="-122"/>
              </a:rPr>
              <a:t>《仪器分析》 清华大学出版社，1991年,邓勃等</a:t>
            </a:r>
          </a:p>
          <a:p>
            <a:pPr>
              <a:lnSpc>
                <a:spcPct val="150000"/>
              </a:lnSpc>
              <a:defRPr/>
            </a:pPr>
            <a:r>
              <a:rPr kumimoji="1" lang="zh-CN" altLang="en-US" dirty="0" smtClean="0">
                <a:solidFill>
                  <a:srgbClr val="000066"/>
                </a:solidFill>
                <a:effectLst>
                  <a:outerShdw blurRad="38100" dist="38100" dir="2700000" algn="tl">
                    <a:srgbClr val="C0C0C0"/>
                  </a:outerShdw>
                </a:effectLst>
                <a:latin typeface="Times New Roman" pitchFamily="18" charset="0"/>
                <a:ea typeface="黑体" pitchFamily="49" charset="-122"/>
              </a:rPr>
              <a:t>《仪器分析手册》化学工业出版社 1997年，朱良漪</a:t>
            </a:r>
          </a:p>
          <a:p>
            <a:pPr>
              <a:lnSpc>
                <a:spcPct val="150000"/>
              </a:lnSpc>
              <a:defRPr/>
            </a:pPr>
            <a:r>
              <a:rPr kumimoji="1" lang="zh-CN" altLang="en-US" dirty="0" smtClean="0">
                <a:solidFill>
                  <a:srgbClr val="000066"/>
                </a:solidFill>
                <a:effectLst>
                  <a:outerShdw blurRad="38100" dist="38100" dir="2700000" algn="tl">
                    <a:srgbClr val="C0C0C0"/>
                  </a:outerShdw>
                </a:effectLst>
                <a:latin typeface="Times New Roman" pitchFamily="18" charset="0"/>
                <a:ea typeface="黑体" pitchFamily="49" charset="-122"/>
              </a:rPr>
              <a:t>《仪器分析解题指南与习题》高教出版社 1998年，施荫玉等</a:t>
            </a:r>
          </a:p>
          <a:p>
            <a:pPr>
              <a:lnSpc>
                <a:spcPct val="150000"/>
              </a:lnSpc>
              <a:defRPr/>
            </a:pPr>
            <a:r>
              <a:rPr kumimoji="1" lang="zh-CN" altLang="en-US" dirty="0" smtClean="0">
                <a:solidFill>
                  <a:srgbClr val="000066"/>
                </a:solidFill>
                <a:effectLst>
                  <a:outerShdw blurRad="38100" dist="38100" dir="2700000" algn="tl">
                    <a:srgbClr val="C0C0C0"/>
                  </a:outerShdw>
                </a:effectLst>
                <a:latin typeface="Times New Roman" pitchFamily="18" charset="0"/>
                <a:ea typeface="黑体" pitchFamily="49" charset="-122"/>
              </a:rPr>
              <a:t>《分析化学学习指导</a:t>
            </a:r>
            <a:r>
              <a:rPr kumimoji="1" lang="en-US" altLang="zh-CN" dirty="0" smtClean="0">
                <a:solidFill>
                  <a:srgbClr val="000066"/>
                </a:solidFill>
                <a:effectLst>
                  <a:outerShdw blurRad="38100" dist="38100" dir="2700000" algn="tl">
                    <a:srgbClr val="C0C0C0"/>
                  </a:outerShdw>
                </a:effectLst>
                <a:latin typeface="Times New Roman" pitchFamily="18" charset="0"/>
                <a:ea typeface="黑体" pitchFamily="49" charset="-122"/>
              </a:rPr>
              <a:t>》</a:t>
            </a:r>
            <a:r>
              <a:rPr kumimoji="1" lang="zh-CN" altLang="en-US" dirty="0" smtClean="0">
                <a:solidFill>
                  <a:srgbClr val="000066"/>
                </a:solidFill>
                <a:effectLst>
                  <a:outerShdw blurRad="38100" dist="38100" dir="2700000" algn="tl">
                    <a:srgbClr val="C0C0C0"/>
                  </a:outerShdw>
                </a:effectLst>
                <a:latin typeface="Times New Roman" pitchFamily="18" charset="0"/>
                <a:ea typeface="黑体" pitchFamily="49" charset="-122"/>
              </a:rPr>
              <a:t>大连理工大学出版社 2002年，刘志广</a:t>
            </a:r>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5652">
                                            <p:txEl>
                                              <p:pRg st="0" end="0"/>
                                            </p:txEl>
                                          </p:spTgt>
                                        </p:tgtEl>
                                        <p:attrNameLst>
                                          <p:attrName>style.visibility</p:attrName>
                                        </p:attrNameLst>
                                      </p:cBhvr>
                                      <p:to>
                                        <p:strVal val="visible"/>
                                      </p:to>
                                    </p:set>
                                    <p:animEffect transition="in" filter="wipe(left)">
                                      <p:cBhvr>
                                        <p:cTn id="7" dur="500"/>
                                        <p:tgtEl>
                                          <p:spTgt spid="1556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5653"/>
                                        </p:tgtEl>
                                        <p:attrNameLst>
                                          <p:attrName>style.visibility</p:attrName>
                                        </p:attrNameLst>
                                      </p:cBhvr>
                                      <p:to>
                                        <p:strVal val="visible"/>
                                      </p:to>
                                    </p:set>
                                    <p:animEffect transition="in" filter="blinds(horizontal)">
                                      <p:cBhvr>
                                        <p:cTn id="12" dur="500"/>
                                        <p:tgtEl>
                                          <p:spTgt spid="155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2" grpId="0" build="p" autoUpdateAnimBg="0" advAuto="0"/>
      <p:bldP spid="1556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3744913" y="2439988"/>
            <a:ext cx="5435600" cy="2357437"/>
          </a:xfrm>
        </p:spPr>
        <p:txBody>
          <a:bodyPr/>
          <a:lstStyle/>
          <a:p>
            <a:pPr marL="0" indent="0" eaLnBrk="1" hangingPunct="1">
              <a:buFont typeface="Wingdings" pitchFamily="2" charset="2"/>
              <a:buNone/>
              <a:defRPr/>
            </a:pPr>
            <a:r>
              <a:rPr kumimoji="1" lang="zh-CN" altLang="en-US" sz="2000" b="1" dirty="0">
                <a:solidFill>
                  <a:srgbClr val="FF0000"/>
                </a:solidFill>
                <a:effectLst>
                  <a:outerShdw blurRad="38100" dist="38100" dir="2700000" algn="tl">
                    <a:srgbClr val="C0C0C0"/>
                  </a:outerShdw>
                </a:effectLst>
                <a:latin typeface="黑体" pitchFamily="49" charset="-122"/>
                <a:ea typeface="黑体" pitchFamily="49" charset="-122"/>
              </a:rPr>
              <a:t>教材：</a:t>
            </a:r>
            <a:r>
              <a:rPr kumimoji="1" lang="zh-CN" altLang="en-US" sz="2000" b="1" dirty="0">
                <a:solidFill>
                  <a:srgbClr val="0000FF"/>
                </a:solidFill>
                <a:effectLst>
                  <a:outerShdw blurRad="38100" dist="38100" dir="2700000" algn="tl">
                    <a:srgbClr val="C0C0C0"/>
                  </a:outerShdw>
                </a:effectLst>
                <a:latin typeface="黑体" pitchFamily="49" charset="-122"/>
                <a:ea typeface="黑体" pitchFamily="49" charset="-122"/>
              </a:rPr>
              <a:t>仪器分析，白玲 郭会时 刘文杰 主编</a:t>
            </a:r>
          </a:p>
          <a:p>
            <a:pPr marL="0" indent="0" eaLnBrk="1" hangingPunct="1">
              <a:buFont typeface="Wingdings" pitchFamily="2" charset="2"/>
              <a:buNone/>
              <a:defRPr/>
            </a:pPr>
            <a:endParaRPr kumimoji="1" lang="zh-CN" altLang="en-US" sz="2000" b="1" dirty="0">
              <a:solidFill>
                <a:srgbClr val="0000FF"/>
              </a:solidFill>
              <a:effectLst>
                <a:outerShdw blurRad="38100" dist="38100" dir="2700000" algn="tl">
                  <a:srgbClr val="C0C0C0"/>
                </a:outerShdw>
              </a:effectLst>
              <a:latin typeface="黑体" pitchFamily="49" charset="-122"/>
              <a:ea typeface="黑体" pitchFamily="49" charset="-122"/>
            </a:endParaRPr>
          </a:p>
          <a:p>
            <a:pPr marL="0" indent="0" eaLnBrk="1" hangingPunct="1">
              <a:buFont typeface="Wingdings" pitchFamily="2" charset="2"/>
              <a:buNone/>
              <a:defRPr/>
            </a:pPr>
            <a:r>
              <a:rPr kumimoji="1" lang="zh-CN" altLang="en-US" sz="2000" b="1" dirty="0">
                <a:solidFill>
                  <a:srgbClr val="FF0000"/>
                </a:solidFill>
                <a:effectLst>
                  <a:outerShdw blurRad="38100" dist="38100" dir="2700000" algn="tl">
                    <a:srgbClr val="C0C0C0"/>
                  </a:outerShdw>
                </a:effectLst>
                <a:latin typeface="黑体" pitchFamily="49" charset="-122"/>
                <a:ea typeface="黑体" pitchFamily="49" charset="-122"/>
              </a:rPr>
              <a:t>期末成绩：</a:t>
            </a:r>
            <a:r>
              <a:rPr kumimoji="1" lang="zh-CN" altLang="en-US" sz="2000" b="1" dirty="0">
                <a:solidFill>
                  <a:srgbClr val="0000FF"/>
                </a:solidFill>
                <a:effectLst>
                  <a:outerShdw blurRad="38100" dist="38100" dir="2700000" algn="tl">
                    <a:srgbClr val="C0C0C0"/>
                  </a:outerShdw>
                </a:effectLst>
                <a:latin typeface="黑体" pitchFamily="49" charset="-122"/>
                <a:ea typeface="黑体" pitchFamily="49" charset="-122"/>
              </a:rPr>
              <a:t>期末考试</a:t>
            </a:r>
            <a:r>
              <a:rPr kumimoji="1" lang="en-US" altLang="zh-CN" sz="2000" b="1" dirty="0">
                <a:solidFill>
                  <a:srgbClr val="0000FF"/>
                </a:solidFill>
                <a:effectLst>
                  <a:outerShdw blurRad="38100" dist="38100" dir="2700000" algn="tl">
                    <a:srgbClr val="C0C0C0"/>
                  </a:outerShdw>
                </a:effectLst>
                <a:latin typeface="黑体" pitchFamily="49" charset="-122"/>
                <a:ea typeface="黑体" pitchFamily="49" charset="-122"/>
              </a:rPr>
              <a:t>+</a:t>
            </a:r>
            <a:r>
              <a:rPr kumimoji="1" lang="zh-CN" altLang="en-US" sz="2000" b="1" dirty="0">
                <a:solidFill>
                  <a:srgbClr val="0000FF"/>
                </a:solidFill>
                <a:effectLst>
                  <a:outerShdw blurRad="38100" dist="38100" dir="2700000" algn="tl">
                    <a:srgbClr val="C0C0C0"/>
                  </a:outerShdw>
                </a:effectLst>
                <a:latin typeface="黑体" pitchFamily="49" charset="-122"/>
                <a:ea typeface="黑体" pitchFamily="49" charset="-122"/>
              </a:rPr>
              <a:t>作业</a:t>
            </a:r>
            <a:r>
              <a:rPr kumimoji="1" lang="en-US" altLang="zh-CN" sz="2000" b="1" dirty="0">
                <a:solidFill>
                  <a:srgbClr val="0000FF"/>
                </a:solidFill>
                <a:effectLst>
                  <a:outerShdw blurRad="38100" dist="38100" dir="2700000" algn="tl">
                    <a:srgbClr val="C0C0C0"/>
                  </a:outerShdw>
                </a:effectLst>
                <a:latin typeface="黑体" pitchFamily="49" charset="-122"/>
                <a:ea typeface="黑体" pitchFamily="49" charset="-122"/>
              </a:rPr>
              <a:t>+</a:t>
            </a:r>
            <a:r>
              <a:rPr kumimoji="1" lang="zh-CN" altLang="en-US" sz="2000" b="1" dirty="0">
                <a:solidFill>
                  <a:srgbClr val="0000FF"/>
                </a:solidFill>
                <a:effectLst>
                  <a:outerShdw blurRad="38100" dist="38100" dir="2700000" algn="tl">
                    <a:srgbClr val="C0C0C0"/>
                  </a:outerShdw>
                </a:effectLst>
                <a:latin typeface="黑体" pitchFamily="49" charset="-122"/>
                <a:ea typeface="黑体" pitchFamily="49" charset="-122"/>
              </a:rPr>
              <a:t>仪器分析实验</a:t>
            </a:r>
          </a:p>
          <a:p>
            <a:pPr marL="0" indent="0" eaLnBrk="1" hangingPunct="1">
              <a:buFont typeface="Wingdings" pitchFamily="2" charset="2"/>
              <a:buNone/>
              <a:defRPr/>
            </a:pPr>
            <a:endParaRPr kumimoji="1" lang="zh-CN" altLang="en-US" sz="2000" b="1" dirty="0">
              <a:solidFill>
                <a:srgbClr val="0000FF"/>
              </a:solidFill>
              <a:effectLst>
                <a:outerShdw blurRad="38100" dist="38100" dir="2700000" algn="tl">
                  <a:srgbClr val="C0C0C0"/>
                </a:outerShdw>
              </a:effectLst>
              <a:latin typeface="黑体" pitchFamily="49" charset="-122"/>
              <a:ea typeface="黑体" pitchFamily="49" charset="-122"/>
            </a:endParaRPr>
          </a:p>
          <a:p>
            <a:pPr marL="0" indent="0" eaLnBrk="1" hangingPunct="1">
              <a:buFont typeface="Wingdings" pitchFamily="2" charset="2"/>
              <a:buNone/>
              <a:defRPr/>
            </a:pPr>
            <a:r>
              <a:rPr kumimoji="1" lang="zh-CN" altLang="en-US" sz="2000" b="1" dirty="0" smtClean="0">
                <a:solidFill>
                  <a:srgbClr val="FF0000"/>
                </a:solidFill>
                <a:effectLst>
                  <a:outerShdw blurRad="38100" dist="38100" dir="2700000" algn="tl">
                    <a:srgbClr val="C0C0C0"/>
                  </a:outerShdw>
                </a:effectLst>
                <a:latin typeface="黑体" pitchFamily="49" charset="-122"/>
                <a:ea typeface="黑体" pitchFamily="49" charset="-122"/>
              </a:rPr>
              <a:t>理论课时：</a:t>
            </a:r>
            <a:r>
              <a:rPr kumimoji="1" lang="en-US" altLang="zh-CN" sz="2000" b="1" dirty="0" smtClean="0">
                <a:solidFill>
                  <a:srgbClr val="0000FF"/>
                </a:solidFill>
                <a:effectLst>
                  <a:outerShdw blurRad="38100" dist="38100" dir="2700000" algn="tl">
                    <a:srgbClr val="C0C0C0"/>
                  </a:outerShdw>
                </a:effectLst>
                <a:latin typeface="黑体" pitchFamily="49" charset="-122"/>
                <a:ea typeface="黑体" pitchFamily="49" charset="-122"/>
              </a:rPr>
              <a:t>32</a:t>
            </a:r>
            <a:r>
              <a:rPr kumimoji="1" lang="zh-CN" altLang="en-US" sz="2000" b="1" dirty="0">
                <a:solidFill>
                  <a:srgbClr val="0000FF"/>
                </a:solidFill>
                <a:effectLst>
                  <a:outerShdw blurRad="38100" dist="38100" dir="2700000" algn="tl">
                    <a:srgbClr val="C0C0C0"/>
                  </a:outerShdw>
                </a:effectLst>
                <a:latin typeface="黑体" pitchFamily="49" charset="-122"/>
                <a:ea typeface="黑体" pitchFamily="49" charset="-122"/>
              </a:rPr>
              <a:t>学时</a:t>
            </a:r>
            <a:r>
              <a:rPr kumimoji="1" lang="zh-CN" altLang="en-US" sz="2000" b="1" dirty="0" smtClean="0">
                <a:solidFill>
                  <a:srgbClr val="0000FF"/>
                </a:solidFill>
                <a:effectLst>
                  <a:outerShdw blurRad="38100" dist="38100" dir="2700000" algn="tl">
                    <a:srgbClr val="C0C0C0"/>
                  </a:outerShdw>
                </a:effectLst>
                <a:latin typeface="黑体" pitchFamily="49" charset="-122"/>
                <a:ea typeface="黑体" pitchFamily="49" charset="-122"/>
              </a:rPr>
              <a:t>，</a:t>
            </a:r>
            <a:r>
              <a:rPr kumimoji="1" lang="zh-CN" altLang="en-US" sz="2000" b="1" dirty="0">
                <a:solidFill>
                  <a:srgbClr val="FF0000"/>
                </a:solidFill>
                <a:effectLst>
                  <a:outerShdw blurRad="38100" dist="38100" dir="2700000" algn="tl">
                    <a:srgbClr val="C0C0C0"/>
                  </a:outerShdw>
                </a:effectLst>
                <a:latin typeface="黑体" pitchFamily="49" charset="-122"/>
                <a:ea typeface="黑体" pitchFamily="49" charset="-122"/>
              </a:rPr>
              <a:t>实验课时</a:t>
            </a:r>
            <a:r>
              <a:rPr kumimoji="1" lang="zh-CN" altLang="en-US" sz="2000" b="1" dirty="0" smtClean="0">
                <a:solidFill>
                  <a:srgbClr val="0000FF"/>
                </a:solidFill>
                <a:effectLst>
                  <a:outerShdw blurRad="38100" dist="38100" dir="2700000" algn="tl">
                    <a:srgbClr val="C0C0C0"/>
                  </a:outerShdw>
                </a:effectLst>
                <a:latin typeface="黑体" pitchFamily="49" charset="-122"/>
                <a:ea typeface="黑体" pitchFamily="49" charset="-122"/>
              </a:rPr>
              <a:t>：</a:t>
            </a:r>
            <a:r>
              <a:rPr kumimoji="1" lang="en-US" altLang="zh-CN" sz="2000" b="1" dirty="0" smtClean="0">
                <a:solidFill>
                  <a:srgbClr val="0000FF"/>
                </a:solidFill>
                <a:effectLst>
                  <a:outerShdw blurRad="38100" dist="38100" dir="2700000" algn="tl">
                    <a:srgbClr val="C0C0C0"/>
                  </a:outerShdw>
                </a:effectLst>
                <a:latin typeface="黑体" pitchFamily="49" charset="-122"/>
                <a:ea typeface="黑体" pitchFamily="49" charset="-122"/>
              </a:rPr>
              <a:t>16</a:t>
            </a:r>
            <a:r>
              <a:rPr kumimoji="1" lang="zh-CN" altLang="en-US" sz="2000" b="1" dirty="0" smtClean="0">
                <a:solidFill>
                  <a:srgbClr val="0000FF"/>
                </a:solidFill>
                <a:effectLst>
                  <a:outerShdw blurRad="38100" dist="38100" dir="2700000" algn="tl">
                    <a:srgbClr val="C0C0C0"/>
                  </a:outerShdw>
                </a:effectLst>
                <a:latin typeface="黑体" pitchFamily="49" charset="-122"/>
                <a:ea typeface="黑体" pitchFamily="49" charset="-122"/>
              </a:rPr>
              <a:t>学时</a:t>
            </a:r>
            <a:endParaRPr kumimoji="1" lang="zh-CN" altLang="en-US" sz="2000" b="1" dirty="0">
              <a:solidFill>
                <a:srgbClr val="0000FF"/>
              </a:solidFill>
              <a:effectLst>
                <a:outerShdw blurRad="38100" dist="38100" dir="2700000" algn="tl">
                  <a:srgbClr val="C0C0C0"/>
                </a:outerShdw>
              </a:effectLst>
              <a:latin typeface="黑体" pitchFamily="49" charset="-122"/>
              <a:ea typeface="黑体" pitchFamily="49" charset="-122"/>
            </a:endParaRPr>
          </a:p>
          <a:p>
            <a:pPr eaLnBrk="1" hangingPunct="1">
              <a:defRPr/>
            </a:pPr>
            <a:endParaRPr lang="zh-CN" altLang="en-US" sz="2800" b="1" dirty="0" smtClean="0">
              <a:solidFill>
                <a:srgbClr val="FF0000"/>
              </a:solidFill>
              <a:latin typeface="Times New Roman" pitchFamily="18" charset="0"/>
              <a:ea typeface="仿宋_GB2312" pitchFamily="49" charset="-122"/>
            </a:endParaRPr>
          </a:p>
        </p:txBody>
      </p:sp>
      <p:sp>
        <p:nvSpPr>
          <p:cNvPr id="3" name="Rectangle 3"/>
          <p:cNvSpPr/>
          <p:nvPr/>
        </p:nvSpPr>
        <p:spPr>
          <a:xfrm>
            <a:off x="-36513" y="2781300"/>
            <a:ext cx="3557588" cy="4076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a:solidFill>
                <a:srgbClr val="FFFFFF"/>
              </a:solidFill>
              <a:latin typeface="Lato Light"/>
            </a:endParaRPr>
          </a:p>
        </p:txBody>
      </p:sp>
      <p:pic>
        <p:nvPicPr>
          <p:cNvPr id="4100" name="图片占位符 2"/>
          <p:cNvPicPr>
            <a:picLocks noChangeAspect="1"/>
          </p:cNvPicPr>
          <p:nvPr/>
        </p:nvPicPr>
        <p:blipFill>
          <a:blip r:embed="rId2">
            <a:extLst>
              <a:ext uri="{28A0092B-C50C-407E-A947-70E740481C1C}">
                <a14:useLocalDpi xmlns:a14="http://schemas.microsoft.com/office/drawing/2010/main" val="0"/>
              </a:ext>
            </a:extLst>
          </a:blip>
          <a:srcRect l="13774" r="13774"/>
          <a:stretch>
            <a:fillRect/>
          </a:stretch>
        </p:blipFill>
        <p:spPr bwMode="auto">
          <a:xfrm>
            <a:off x="439738" y="836613"/>
            <a:ext cx="3081337" cy="425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755650" y="1125538"/>
            <a:ext cx="3576638" cy="498475"/>
          </a:xfrm>
          <a:prstGeom prst="rect">
            <a:avLst/>
          </a:prstGeom>
          <a:noFill/>
        </p:spPr>
        <p:txBody>
          <a:bodyPr>
            <a:spAutoFit/>
          </a:bodyPr>
          <a:lstStyle/>
          <a:p>
            <a:pPr defTabSz="914217">
              <a:lnSpc>
                <a:spcPct val="120000"/>
              </a:lnSpc>
              <a:defRPr/>
            </a:pPr>
            <a:r>
              <a:rPr kumimoji="1" lang="en-US" altLang="zh-CN" sz="2200" b="1" dirty="0">
                <a:solidFill>
                  <a:srgbClr val="003300"/>
                </a:solidFill>
                <a:effectLst>
                  <a:outerShdw blurRad="38100" dist="38100" dir="2700000" algn="tl">
                    <a:srgbClr val="C0C0C0"/>
                  </a:outerShdw>
                </a:effectLst>
                <a:latin typeface="黑体" pitchFamily="49" charset="-122"/>
                <a:ea typeface="黑体" pitchFamily="49" charset="-122"/>
              </a:rPr>
              <a:t>1.1 </a:t>
            </a: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化学分析</a:t>
            </a:r>
            <a:r>
              <a:rPr kumimoji="1" lang="en-US" altLang="zh-CN" sz="2200" b="1" dirty="0">
                <a:solidFill>
                  <a:srgbClr val="003300"/>
                </a:solidFill>
                <a:effectLst>
                  <a:outerShdw blurRad="38100" dist="38100" dir="2700000" algn="tl">
                    <a:srgbClr val="C0C0C0"/>
                  </a:outerShdw>
                </a:effectLst>
                <a:latin typeface="黑体" pitchFamily="49" charset="-122"/>
                <a:ea typeface="黑体" pitchFamily="49" charset="-122"/>
              </a:rPr>
              <a:t>·</a:t>
            </a: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仪器分析</a:t>
            </a:r>
            <a:endParaRPr kumimoji="1" lang="en-US" sz="2200" b="1" dirty="0">
              <a:solidFill>
                <a:srgbClr val="003300"/>
              </a:solidFill>
              <a:effectLst>
                <a:outerShdw blurRad="38100" dist="38100" dir="2700000" algn="tl">
                  <a:srgbClr val="C0C0C0"/>
                </a:outerShdw>
              </a:effectLst>
              <a:latin typeface="黑体" pitchFamily="49" charset="-122"/>
              <a:ea typeface="黑体" pitchFamily="49" charset="-122"/>
            </a:endParaRPr>
          </a:p>
        </p:txBody>
      </p:sp>
      <p:sp>
        <p:nvSpPr>
          <p:cNvPr id="48" name="TextBox 47"/>
          <p:cNvSpPr txBox="1"/>
          <p:nvPr/>
        </p:nvSpPr>
        <p:spPr>
          <a:xfrm>
            <a:off x="250825" y="1630363"/>
            <a:ext cx="3938588" cy="424656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marL="457200" indent="-457200" defTabSz="914217">
              <a:lnSpc>
                <a:spcPct val="150000"/>
              </a:lnSpc>
              <a:buFont typeface="+mj-lt"/>
              <a:buAutoNum type="arabicPeriod"/>
              <a:defRPr/>
            </a:pP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以物质的化学反应及其计量关系为基础的分析方法称为</a:t>
            </a:r>
            <a:r>
              <a:rPr kumimoji="1" lang="zh-CN" altLang="en-US" sz="2000" b="1" dirty="0">
                <a:solidFill>
                  <a:srgbClr val="FF0000"/>
                </a:solidFill>
                <a:effectLst>
                  <a:outerShdw blurRad="38100" dist="38100" dir="2700000" algn="tl">
                    <a:srgbClr val="C0C0C0"/>
                  </a:outerShdw>
                </a:effectLst>
                <a:latin typeface="Times New Roman" pitchFamily="18" charset="0"/>
                <a:ea typeface="黑体" pitchFamily="49" charset="-122"/>
              </a:rPr>
              <a:t>化学分析法</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a:t>
            </a:r>
          </a:p>
          <a:p>
            <a:pPr marL="457200" indent="-457200" defTabSz="914217">
              <a:lnSpc>
                <a:spcPct val="150000"/>
              </a:lnSpc>
              <a:buFont typeface="+mj-lt"/>
              <a:buAutoNum type="arabicPeriod"/>
              <a:defRPr/>
            </a:pP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内容包括定性分析、滴定分析和重量分析。测定时只需要化学试剂、天平、玻璃器皿和其他普通实验室器具。</a:t>
            </a:r>
            <a:r>
              <a:rPr kumimoji="1" lang="zh-CN" altLang="en-US" sz="2000" b="1" dirty="0">
                <a:solidFill>
                  <a:srgbClr val="FF0000"/>
                </a:solidFill>
                <a:effectLst>
                  <a:outerShdw blurRad="38100" dist="38100" dir="2700000" algn="tl">
                    <a:srgbClr val="C0C0C0"/>
                  </a:outerShdw>
                </a:effectLst>
                <a:latin typeface="Times New Roman" pitchFamily="18" charset="0"/>
                <a:ea typeface="黑体" pitchFamily="49" charset="-122"/>
              </a:rPr>
              <a:t>主要应用于物质成分的定性和定量分析</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a:t>
            </a:r>
            <a:endParaRPr lang="en-US" sz="1400" b="1" dirty="0">
              <a:solidFill>
                <a:srgbClr val="7F7F7F"/>
              </a:solidFill>
              <a:latin typeface="Montserrat Light" charset="0"/>
              <a:ea typeface="Montserrat Light" charset="0"/>
              <a:cs typeface="Montserrat Light" charset="0"/>
            </a:endParaRPr>
          </a:p>
        </p:txBody>
      </p:sp>
      <p:sp>
        <p:nvSpPr>
          <p:cNvPr id="2" name="TextBox 1"/>
          <p:cNvSpPr txBox="1"/>
          <p:nvPr/>
        </p:nvSpPr>
        <p:spPr>
          <a:xfrm>
            <a:off x="755650" y="549275"/>
            <a:ext cx="1808163" cy="461963"/>
          </a:xfrm>
          <a:prstGeom prst="rect">
            <a:avLst/>
          </a:prstGeom>
          <a:noFill/>
        </p:spPr>
        <p:txBody>
          <a:bodyPr wrap="none">
            <a:spAutoFit/>
          </a:bodyPr>
          <a:lstStyle/>
          <a:p>
            <a:pPr>
              <a:defRPr/>
            </a:pPr>
            <a:r>
              <a:rPr kumimoji="1" lang="zh-CN" altLang="en-US" sz="2400" b="1" dirty="0">
                <a:solidFill>
                  <a:srgbClr val="660066"/>
                </a:solidFill>
                <a:effectLst>
                  <a:outerShdw blurRad="38100" dist="38100" dir="2700000" algn="tl">
                    <a:srgbClr val="C0C0C0"/>
                  </a:outerShdw>
                </a:effectLst>
                <a:ea typeface="华文琥珀" pitchFamily="2" charset="-122"/>
                <a:cs typeface="+mj-cs"/>
              </a:rPr>
              <a:t>第一章 绪论</a:t>
            </a:r>
          </a:p>
        </p:txBody>
      </p:sp>
      <p:pic>
        <p:nvPicPr>
          <p:cNvPr id="5125"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692150"/>
            <a:ext cx="4321175" cy="247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3429000"/>
            <a:ext cx="4321175" cy="28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163" y="709613"/>
            <a:ext cx="4608512" cy="56324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marL="457200" indent="-457200" defTabSz="914217">
              <a:lnSpc>
                <a:spcPct val="150000"/>
              </a:lnSpc>
              <a:buFont typeface="+mj-lt"/>
              <a:buAutoNum type="arabicPeriod"/>
              <a:defRPr/>
            </a:pPr>
            <a:r>
              <a:rPr kumimoji="1" lang="zh-CN" altLang="en-US" sz="2000" b="1" dirty="0">
                <a:solidFill>
                  <a:srgbClr val="FF0000"/>
                </a:solidFill>
                <a:effectLst>
                  <a:outerShdw blurRad="38100" dist="38100" dir="2700000" algn="tl">
                    <a:srgbClr val="C0C0C0"/>
                  </a:outerShdw>
                </a:effectLst>
                <a:latin typeface="Times New Roman" pitchFamily="18" charset="0"/>
                <a:ea typeface="黑体" pitchFamily="49" charset="-122"/>
              </a:rPr>
              <a:t>仪器分析</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是以物质的物理和物理化学性质为基础而建立起来的分析方法。</a:t>
            </a:r>
          </a:p>
          <a:p>
            <a:pPr marL="457200" indent="-457200" defTabSz="914217">
              <a:lnSpc>
                <a:spcPct val="150000"/>
              </a:lnSpc>
              <a:buFont typeface="+mj-lt"/>
              <a:buAutoNum type="arabicPeriod"/>
              <a:defRPr/>
            </a:pP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测定时除需要上述器材外，还需要较为精密、特殊和昂贵的仪器，故称为仪器分析法。</a:t>
            </a:r>
          </a:p>
          <a:p>
            <a:pPr marL="457200" indent="-457200" defTabSz="914217">
              <a:lnSpc>
                <a:spcPct val="150000"/>
              </a:lnSpc>
              <a:buFont typeface="+mj-lt"/>
              <a:buAutoNum type="arabicPeriod"/>
              <a:defRPr/>
            </a:pP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除了成分的定性和定量分析之外，还可以用于物质的结构、价态和状态分析，表面和薄层分析，化学反应有关参数的测定以及为其他学科提供各种有用的化学信息等。</a:t>
            </a:r>
          </a:p>
          <a:p>
            <a:pPr marL="457200" indent="-457200" defTabSz="914217">
              <a:lnSpc>
                <a:spcPct val="150000"/>
              </a:lnSpc>
              <a:buFont typeface="+mj-lt"/>
              <a:buAutoNum type="arabicPeriod"/>
              <a:defRPr/>
            </a:pPr>
            <a:r>
              <a:rPr kumimoji="1" lang="zh-CN" altLang="en-US" sz="2000" b="1" dirty="0">
                <a:solidFill>
                  <a:srgbClr val="FF0000"/>
                </a:solidFill>
                <a:effectLst>
                  <a:outerShdw blurRad="38100" dist="38100" dir="2700000" algn="tl">
                    <a:srgbClr val="C0C0C0"/>
                  </a:outerShdw>
                </a:effectLst>
                <a:latin typeface="Times New Roman" pitchFamily="18" charset="0"/>
                <a:ea typeface="黑体" pitchFamily="49" charset="-122"/>
              </a:rPr>
              <a:t>是分析化学的发展方向</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a:t>
            </a:r>
            <a:endParaRPr lang="en-US" sz="1400" dirty="0">
              <a:solidFill>
                <a:srgbClr val="7F7F7F"/>
              </a:solidFill>
              <a:latin typeface="Montserrat Light" charset="0"/>
              <a:ea typeface="Montserrat Light" charset="0"/>
              <a:cs typeface="Montserrat Light" charset="0"/>
            </a:endParaRPr>
          </a:p>
        </p:txBody>
      </p:sp>
      <p:pic>
        <p:nvPicPr>
          <p:cNvPr id="61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765175"/>
            <a:ext cx="4321175" cy="28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3716338"/>
            <a:ext cx="43211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06838" y="1350952"/>
            <a:ext cx="5276850" cy="1154112"/>
          </a:xfrm>
          <a:prstGeom prst="rect">
            <a:avLst/>
          </a:prstGeom>
          <a:noFill/>
        </p:spPr>
        <p:txBody>
          <a:bodyPr>
            <a:spAutoFit/>
          </a:bodyPr>
          <a:lstStyle/>
          <a:p>
            <a:pPr defTabSz="914217">
              <a:defRPr/>
            </a:pPr>
            <a:r>
              <a:rPr lang="zh-CN" altLang="en-US" sz="6900" b="1" spc="300" dirty="0">
                <a:solidFill>
                  <a:srgbClr val="C00000"/>
                </a:solidFill>
                <a:latin typeface="黑体" pitchFamily="49" charset="-122"/>
                <a:ea typeface="黑体" pitchFamily="49" charset="-122"/>
                <a:cs typeface="Playfair Display SC" charset="0"/>
              </a:rPr>
              <a:t>三聚氰胺</a:t>
            </a:r>
            <a:endParaRPr lang="en-US" sz="6900" b="1" spc="300" dirty="0">
              <a:solidFill>
                <a:srgbClr val="C00000"/>
              </a:solidFill>
              <a:latin typeface="黑体" pitchFamily="49" charset="-122"/>
              <a:ea typeface="黑体" pitchFamily="49" charset="-122"/>
              <a:cs typeface="Playfair Display SC" charset="0"/>
            </a:endParaRPr>
          </a:p>
        </p:txBody>
      </p:sp>
      <p:sp>
        <p:nvSpPr>
          <p:cNvPr id="5" name="TextBox 4"/>
          <p:cNvSpPr txBox="1"/>
          <p:nvPr/>
        </p:nvSpPr>
        <p:spPr>
          <a:xfrm>
            <a:off x="3906838" y="846127"/>
            <a:ext cx="4122737" cy="482600"/>
          </a:xfrm>
          <a:prstGeom prst="rect">
            <a:avLst/>
          </a:prstGeom>
          <a:noFill/>
        </p:spPr>
        <p:txBody>
          <a:bodyPr>
            <a:spAutoFit/>
          </a:bodyPr>
          <a:lstStyle/>
          <a:p>
            <a:pPr defTabSz="914217">
              <a:lnSpc>
                <a:spcPct val="150000"/>
              </a:lnSpc>
              <a:defRPr/>
            </a:pPr>
            <a:r>
              <a:rPr lang="zh-CN" altLang="en-US" sz="2000" b="1" spc="600" dirty="0">
                <a:solidFill>
                  <a:srgbClr val="1F07D3"/>
                </a:solidFill>
                <a:latin typeface="黑体" pitchFamily="49" charset="-122"/>
                <a:ea typeface="黑体" pitchFamily="49" charset="-122"/>
                <a:cs typeface="Montserrat Semi" charset="0"/>
              </a:rPr>
              <a:t>中国奶制品污染事件</a:t>
            </a:r>
            <a:endParaRPr lang="en-US" sz="2000" b="1" spc="600" dirty="0">
              <a:solidFill>
                <a:srgbClr val="1F07D3"/>
              </a:solidFill>
              <a:latin typeface="黑体" pitchFamily="49" charset="-122"/>
              <a:ea typeface="黑体" pitchFamily="49" charset="-122"/>
              <a:cs typeface="Montserrat Semi" charset="0"/>
            </a:endParaRPr>
          </a:p>
        </p:txBody>
      </p:sp>
      <p:sp>
        <p:nvSpPr>
          <p:cNvPr id="7172" name="TextBox 6"/>
          <p:cNvSpPr txBox="1">
            <a:spLocks noChangeArrowheads="1"/>
          </p:cNvSpPr>
          <p:nvPr/>
        </p:nvSpPr>
        <p:spPr bwMode="auto">
          <a:xfrm>
            <a:off x="3944938" y="2641589"/>
            <a:ext cx="4803775" cy="388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eaLnBrk="0" hangingPunct="0">
              <a:defRPr>
                <a:solidFill>
                  <a:schemeClr val="tx1"/>
                </a:solidFill>
                <a:latin typeface="Arial" pitchFamily="34" charset="0"/>
                <a:ea typeface="宋体" pitchFamily="2" charset="-122"/>
              </a:defRPr>
            </a:lvl1pPr>
            <a:lvl2pPr marL="742950" indent="-285750" defTabSz="912813" eaLnBrk="0" hangingPunct="0">
              <a:defRPr>
                <a:solidFill>
                  <a:schemeClr val="tx1"/>
                </a:solidFill>
                <a:latin typeface="Arial" pitchFamily="34" charset="0"/>
                <a:ea typeface="宋体" pitchFamily="2" charset="-122"/>
              </a:defRPr>
            </a:lvl2pPr>
            <a:lvl3pPr marL="1143000" indent="-228600" defTabSz="912813" eaLnBrk="0" hangingPunct="0">
              <a:defRPr>
                <a:solidFill>
                  <a:schemeClr val="tx1"/>
                </a:solidFill>
                <a:latin typeface="Arial" pitchFamily="34" charset="0"/>
                <a:ea typeface="宋体" pitchFamily="2" charset="-122"/>
              </a:defRPr>
            </a:lvl3pPr>
            <a:lvl4pPr marL="1600200" indent="-228600" defTabSz="912813" eaLnBrk="0" hangingPunct="0">
              <a:defRPr>
                <a:solidFill>
                  <a:schemeClr val="tx1"/>
                </a:solidFill>
                <a:latin typeface="Arial" pitchFamily="34" charset="0"/>
                <a:ea typeface="宋体" pitchFamily="2" charset="-122"/>
              </a:defRPr>
            </a:lvl4pPr>
            <a:lvl5pPr marL="2057400" indent="-228600" defTabSz="912813" eaLnBrk="0" hangingPunct="0">
              <a:defRPr>
                <a:solidFill>
                  <a:schemeClr val="tx1"/>
                </a:solidFill>
                <a:latin typeface="Arial"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lnSpc>
                <a:spcPct val="150000"/>
              </a:lnSpc>
            </a:pPr>
            <a:r>
              <a:rPr lang="en-US" altLang="zh-CN" sz="2400" b="1" dirty="0">
                <a:latin typeface="黑体" pitchFamily="49" charset="-122"/>
                <a:ea typeface="黑体" pitchFamily="49" charset="-122"/>
                <a:cs typeface="Montserrat Light"/>
              </a:rPr>
              <a:t>2008</a:t>
            </a:r>
            <a:r>
              <a:rPr lang="zh-CN" altLang="en-US" sz="2400" b="1" dirty="0">
                <a:latin typeface="黑体" pitchFamily="49" charset="-122"/>
                <a:ea typeface="黑体" pitchFamily="49" charset="-122"/>
                <a:cs typeface="Montserrat Light"/>
              </a:rPr>
              <a:t>年中国奶制品污染事件是中国的一起食品安全事故。事故起因是很多食用三鹿集团生产的奶粉的婴儿被发现患有</a:t>
            </a:r>
            <a:r>
              <a:rPr lang="zh-CN" altLang="en-US" sz="2400" b="1" dirty="0">
                <a:solidFill>
                  <a:srgbClr val="1F07D3"/>
                </a:solidFill>
                <a:latin typeface="黑体" pitchFamily="49" charset="-122"/>
                <a:ea typeface="黑体" pitchFamily="49" charset="-122"/>
                <a:cs typeface="Montserrat Light"/>
              </a:rPr>
              <a:t>肾结石</a:t>
            </a:r>
            <a:r>
              <a:rPr lang="zh-CN" altLang="en-US" sz="2400" b="1" dirty="0">
                <a:latin typeface="黑体" pitchFamily="49" charset="-122"/>
                <a:ea typeface="黑体" pitchFamily="49" charset="-122"/>
                <a:cs typeface="Montserrat Light"/>
              </a:rPr>
              <a:t>，随后在其奶粉中被发现化工原料</a:t>
            </a:r>
            <a:r>
              <a:rPr lang="zh-CN" altLang="en-US" sz="2400" b="1" dirty="0">
                <a:solidFill>
                  <a:srgbClr val="1F07D3"/>
                </a:solidFill>
                <a:latin typeface="黑体" pitchFamily="49" charset="-122"/>
                <a:ea typeface="黑体" pitchFamily="49" charset="-122"/>
                <a:cs typeface="Montserrat Light"/>
              </a:rPr>
              <a:t>三聚氰胺</a:t>
            </a:r>
            <a:r>
              <a:rPr lang="zh-CN" altLang="en-US" sz="2400" b="1" dirty="0">
                <a:latin typeface="黑体" pitchFamily="49" charset="-122"/>
                <a:ea typeface="黑体" pitchFamily="49" charset="-122"/>
                <a:cs typeface="Montserrat Light"/>
              </a:rPr>
              <a:t>。</a:t>
            </a:r>
            <a:r>
              <a:rPr lang="zh-CN" altLang="en-US" sz="2400" b="1" dirty="0">
                <a:latin typeface="黑体" pitchFamily="49" charset="-122"/>
                <a:ea typeface="黑体" pitchFamily="49" charset="-122"/>
              </a:rPr>
              <a:t>事件引起各国的高度关注和对乳制品安全的担忧。</a:t>
            </a:r>
          </a:p>
        </p:txBody>
      </p:sp>
      <p:pic>
        <p:nvPicPr>
          <p:cNvPr id="7173" name="图片占位符 2"/>
          <p:cNvPicPr>
            <a:picLocks noChangeAspect="1"/>
          </p:cNvPicPr>
          <p:nvPr/>
        </p:nvPicPr>
        <p:blipFill>
          <a:blip r:embed="rId2">
            <a:extLst>
              <a:ext uri="{28A0092B-C50C-407E-A947-70E740481C1C}">
                <a14:useLocalDpi xmlns:a14="http://schemas.microsoft.com/office/drawing/2010/main" val="0"/>
              </a:ext>
            </a:extLst>
          </a:blip>
          <a:srcRect l="19366" r="19366"/>
          <a:stretch>
            <a:fillRect/>
          </a:stretch>
        </p:blipFill>
        <p:spPr bwMode="auto">
          <a:xfrm>
            <a:off x="323850" y="2290763"/>
            <a:ext cx="3421063" cy="394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166813" y="-23813"/>
            <a:ext cx="2109787" cy="2300288"/>
          </a:xfrm>
          <a:prstGeom prst="rect">
            <a:avLst/>
          </a:prstGeom>
          <a:noFill/>
        </p:spPr>
        <p:txBody>
          <a:bodyPr>
            <a:spAutoFit/>
          </a:bodyPr>
          <a:lstStyle/>
          <a:p>
            <a:pPr defTabSz="914217">
              <a:defRPr/>
            </a:pPr>
            <a:r>
              <a:rPr lang="en-US" sz="14350" b="1" spc="300" dirty="0">
                <a:solidFill>
                  <a:srgbClr val="7F7F7F">
                    <a:lumMod val="40000"/>
                    <a:lumOff val="60000"/>
                  </a:srgbClr>
                </a:solidFill>
                <a:latin typeface="Playfair Display SC" charset="0"/>
                <a:ea typeface="Playfair Display SC" charset="0"/>
                <a:cs typeface="Playfair Display SC" charset="0"/>
              </a:rPr>
              <a:t>1</a:t>
            </a:r>
          </a:p>
        </p:txBody>
      </p:sp>
    </p:spTree>
  </p:cSld>
  <p:clrMapOvr>
    <a:masterClrMapping/>
  </p:clrMapOvr>
  <p:transition spd="med">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9672" y="4442336"/>
            <a:ext cx="1895475" cy="430212"/>
          </a:xfrm>
          <a:prstGeom prst="rect">
            <a:avLst/>
          </a:prstGeom>
          <a:noFill/>
        </p:spPr>
        <p:txBody>
          <a:bodyPr>
            <a:spAutoFit/>
          </a:bodyPr>
          <a:lstStyle/>
          <a:p>
            <a:pPr algn="ctr" defTabSz="914217">
              <a:defRPr/>
            </a:pP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凯氏定氮法</a:t>
            </a:r>
            <a:endParaRPr kumimoji="1" lang="en-US" sz="2200" b="1" dirty="0">
              <a:solidFill>
                <a:srgbClr val="003300"/>
              </a:solidFill>
              <a:effectLst>
                <a:outerShdw blurRad="38100" dist="38100" dir="2700000" algn="tl">
                  <a:srgbClr val="C0C0C0"/>
                </a:outerShdw>
              </a:effectLst>
              <a:latin typeface="黑体" pitchFamily="49" charset="-122"/>
              <a:ea typeface="黑体" pitchFamily="49" charset="-122"/>
            </a:endParaRPr>
          </a:p>
        </p:txBody>
      </p:sp>
      <p:sp>
        <p:nvSpPr>
          <p:cNvPr id="5" name="TextBox 4"/>
          <p:cNvSpPr txBox="1"/>
          <p:nvPr/>
        </p:nvSpPr>
        <p:spPr>
          <a:xfrm>
            <a:off x="186248" y="4874384"/>
            <a:ext cx="4457190" cy="1938992"/>
          </a:xfrm>
          <a:prstGeom prst="rect">
            <a:avLst/>
          </a:prstGeom>
          <a:noFill/>
        </p:spPr>
        <p:txBody>
          <a:bodyPr wrap="square">
            <a:spAutoFit/>
          </a:bodyPr>
          <a:lstStyle/>
          <a:p>
            <a:pPr defTabSz="914217">
              <a:lnSpc>
                <a:spcPct val="150000"/>
              </a:lnSpc>
              <a:defRPr/>
            </a:pP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将</a:t>
            </a:r>
            <a:r>
              <a:rPr kumimoji="1" lang="zh-CN" altLang="en-US" sz="2000" b="1" dirty="0">
                <a:solidFill>
                  <a:srgbClr val="FF0066"/>
                </a:solidFill>
                <a:effectLst>
                  <a:outerShdw blurRad="38100" dist="38100" dir="2700000" algn="tl">
                    <a:srgbClr val="C0C0C0"/>
                  </a:outerShdw>
                </a:effectLst>
                <a:latin typeface="Times New Roman" pitchFamily="18" charset="0"/>
                <a:ea typeface="黑体" pitchFamily="49" charset="-122"/>
              </a:rPr>
              <a:t>有机化合物</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与</a:t>
            </a:r>
            <a:r>
              <a:rPr kumimoji="1" lang="zh-CN" altLang="en-US" sz="2000" b="1" dirty="0">
                <a:solidFill>
                  <a:srgbClr val="FF0066"/>
                </a:solidFill>
                <a:effectLst>
                  <a:outerShdw blurRad="38100" dist="38100" dir="2700000" algn="tl">
                    <a:srgbClr val="C0C0C0"/>
                  </a:outerShdw>
                </a:effectLst>
                <a:latin typeface="Times New Roman" pitchFamily="18" charset="0"/>
                <a:ea typeface="黑体" pitchFamily="49" charset="-122"/>
              </a:rPr>
              <a:t>硫酸</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共热使其中的氮转化为</a:t>
            </a:r>
            <a:r>
              <a:rPr kumimoji="1" lang="zh-CN" altLang="en-US" sz="2000" b="1" dirty="0">
                <a:solidFill>
                  <a:srgbClr val="FF0066"/>
                </a:solidFill>
                <a:effectLst>
                  <a:outerShdw blurRad="38100" dist="38100" dir="2700000" algn="tl">
                    <a:srgbClr val="C0C0C0"/>
                  </a:outerShdw>
                </a:effectLst>
                <a:latin typeface="Times New Roman" pitchFamily="18" charset="0"/>
                <a:ea typeface="黑体" pitchFamily="49" charset="-122"/>
              </a:rPr>
              <a:t>硫酸铵</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。在这一步中，经常会向混合物中加入硫酸钾来提高中间产物的沸点。</a:t>
            </a:r>
            <a:endParaRPr lang="en-US" sz="2000" b="1" dirty="0">
              <a:solidFill>
                <a:srgbClr val="7F7F7F"/>
              </a:solidFill>
              <a:latin typeface="黑体" pitchFamily="49" charset="-122"/>
              <a:ea typeface="黑体" pitchFamily="49" charset="-122"/>
              <a:cs typeface="Montserrat Light" charset="0"/>
            </a:endParaRPr>
          </a:p>
        </p:txBody>
      </p:sp>
      <p:sp>
        <p:nvSpPr>
          <p:cNvPr id="6" name="TextBox 5"/>
          <p:cNvSpPr txBox="1"/>
          <p:nvPr/>
        </p:nvSpPr>
        <p:spPr>
          <a:xfrm>
            <a:off x="4643438" y="4412719"/>
            <a:ext cx="4321050" cy="2400657"/>
          </a:xfrm>
          <a:prstGeom prst="rect">
            <a:avLst/>
          </a:prstGeom>
          <a:noFill/>
        </p:spPr>
        <p:txBody>
          <a:bodyPr wrap="square">
            <a:spAutoFit/>
          </a:bodyPr>
          <a:lstStyle/>
          <a:p>
            <a:pPr defTabSz="914217">
              <a:lnSpc>
                <a:spcPct val="150000"/>
              </a:lnSpc>
              <a:defRPr/>
            </a:pP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在得到的溶液中</a:t>
            </a:r>
            <a:r>
              <a:rPr kumimoji="1" lang="zh-CN" altLang="en-US" sz="2000" b="1" dirty="0" smtClean="0">
                <a:solidFill>
                  <a:srgbClr val="000066"/>
                </a:solidFill>
                <a:effectLst>
                  <a:outerShdw blurRad="38100" dist="38100" dir="2700000" algn="tl">
                    <a:srgbClr val="C0C0C0"/>
                  </a:outerShdw>
                </a:effectLst>
                <a:latin typeface="Times New Roman" pitchFamily="18" charset="0"/>
                <a:ea typeface="黑体" pitchFamily="49" charset="-122"/>
              </a:rPr>
              <a:t>加入</a:t>
            </a:r>
            <a:r>
              <a:rPr kumimoji="1" lang="zh-CN" altLang="en-US" sz="2000" b="1" dirty="0" smtClean="0">
                <a:solidFill>
                  <a:srgbClr val="FF0066"/>
                </a:solidFill>
                <a:effectLst>
                  <a:outerShdw blurRad="38100" dist="38100" dir="2700000" algn="tl">
                    <a:srgbClr val="C0C0C0"/>
                  </a:outerShdw>
                </a:effectLst>
                <a:latin typeface="Times New Roman" pitchFamily="18" charset="0"/>
                <a:ea typeface="黑体" pitchFamily="49" charset="-122"/>
              </a:rPr>
              <a:t>氢氧化钠</a:t>
            </a:r>
            <a:r>
              <a:rPr kumimoji="1" lang="zh-CN" altLang="en-US" sz="2000" b="1" dirty="0" smtClean="0">
                <a:solidFill>
                  <a:srgbClr val="000066"/>
                </a:solidFill>
                <a:effectLst>
                  <a:outerShdw blurRad="38100" dist="38100" dir="2700000" algn="tl">
                    <a:srgbClr val="C0C0C0"/>
                  </a:outerShdw>
                </a:effectLst>
                <a:latin typeface="Times New Roman" pitchFamily="18" charset="0"/>
                <a:ea typeface="黑体" pitchFamily="49" charset="-122"/>
              </a:rPr>
              <a:t>蒸馏。将</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铵盐转化成</a:t>
            </a:r>
            <a:r>
              <a:rPr kumimoji="1" lang="zh-CN" altLang="en-US" sz="2000" b="1" dirty="0">
                <a:solidFill>
                  <a:srgbClr val="FF0066"/>
                </a:solidFill>
                <a:effectLst>
                  <a:outerShdw blurRad="38100" dist="38100" dir="2700000" algn="tl">
                    <a:srgbClr val="C0C0C0"/>
                  </a:outerShdw>
                </a:effectLst>
                <a:latin typeface="Times New Roman" pitchFamily="18" charset="0"/>
                <a:ea typeface="黑体" pitchFamily="49" charset="-122"/>
              </a:rPr>
              <a:t>氨</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。而总氨量会由</a:t>
            </a:r>
            <a:r>
              <a:rPr kumimoji="1" lang="zh-CN" altLang="en-US" sz="2000" b="1" dirty="0">
                <a:solidFill>
                  <a:srgbClr val="FF0066"/>
                </a:solidFill>
                <a:effectLst>
                  <a:outerShdw blurRad="38100" dist="38100" dir="2700000" algn="tl">
                    <a:srgbClr val="C0C0C0"/>
                  </a:outerShdw>
                </a:effectLst>
                <a:latin typeface="Times New Roman" pitchFamily="18" charset="0"/>
                <a:ea typeface="黑体" pitchFamily="49" charset="-122"/>
              </a:rPr>
              <a:t>反滴定法</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确定：冷凝管的末端会浸在硼酸溶液中。氨会和酸反应，而过量的酸则会在甲基橙的指示下用碳酸钠滴定。</a:t>
            </a:r>
            <a:endParaRPr kumimoji="1" lang="en-US" sz="2000" b="1" dirty="0">
              <a:solidFill>
                <a:srgbClr val="000066"/>
              </a:solidFill>
              <a:effectLst>
                <a:outerShdw blurRad="38100" dist="38100" dir="2700000" algn="tl">
                  <a:srgbClr val="C0C0C0"/>
                </a:outerShdw>
              </a:effectLst>
              <a:latin typeface="Times New Roman" pitchFamily="18" charset="0"/>
              <a:ea typeface="黑体" pitchFamily="49" charset="-122"/>
            </a:endParaRPr>
          </a:p>
        </p:txBody>
      </p:sp>
      <p:sp>
        <p:nvSpPr>
          <p:cNvPr id="7" name="TextBox 6"/>
          <p:cNvSpPr txBox="1"/>
          <p:nvPr/>
        </p:nvSpPr>
        <p:spPr>
          <a:xfrm>
            <a:off x="458788" y="2117725"/>
            <a:ext cx="8204200" cy="430213"/>
          </a:xfrm>
          <a:prstGeom prst="rect">
            <a:avLst/>
          </a:prstGeom>
          <a:noFill/>
        </p:spPr>
        <p:txBody>
          <a:bodyPr>
            <a:spAutoFit/>
          </a:bodyPr>
          <a:lstStyle/>
          <a:p>
            <a:pPr algn="ctr" defTabSz="914217">
              <a:defRPr/>
            </a:pPr>
            <a:r>
              <a:rPr lang="en-US" sz="2200" b="1" spc="1500" dirty="0">
                <a:solidFill>
                  <a:srgbClr val="FFFFFF"/>
                </a:solidFill>
                <a:latin typeface="Playfair Display SC" charset="0"/>
                <a:ea typeface="Playfair Display SC" charset="0"/>
                <a:cs typeface="Playfair Display SC" charset="0"/>
              </a:rPr>
              <a:t>PROJECT DESCRIPTION</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48" y="246794"/>
            <a:ext cx="8778240" cy="3974294"/>
          </a:xfrm>
          <a:prstGeom prst="rect">
            <a:avLst/>
          </a:prstGeom>
        </p:spPr>
        <p:style>
          <a:lnRef idx="0">
            <a:schemeClr val="accent2"/>
          </a:lnRef>
          <a:fillRef idx="3">
            <a:schemeClr val="accent2"/>
          </a:fillRef>
          <a:effectRef idx="3">
            <a:schemeClr val="accent2"/>
          </a:effectRef>
          <a:fontRef idx="minor">
            <a:schemeClr val="lt1"/>
          </a:fontRef>
        </p:style>
      </p:pic>
    </p:spTree>
  </p:cSld>
  <p:clrMapOvr>
    <a:masterClrMapping/>
  </p:clrMapOvr>
  <p:transition spd="med">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3" y="5087020"/>
            <a:ext cx="2816225" cy="430212"/>
          </a:xfrm>
          <a:prstGeom prst="rect">
            <a:avLst/>
          </a:prstGeom>
          <a:noFill/>
        </p:spPr>
        <p:txBody>
          <a:bodyPr>
            <a:spAutoFit/>
          </a:bodyPr>
          <a:lstStyle/>
          <a:p>
            <a:pPr algn="ctr" defTabSz="914217">
              <a:defRPr/>
            </a:pPr>
            <a:r>
              <a:rPr kumimoji="1" lang="zh-CN" altLang="en-US" sz="2200" b="1" dirty="0">
                <a:solidFill>
                  <a:srgbClr val="003300"/>
                </a:solidFill>
                <a:effectLst>
                  <a:outerShdw blurRad="38100" dist="38100" dir="2700000" algn="tl">
                    <a:srgbClr val="C0C0C0"/>
                  </a:outerShdw>
                </a:effectLst>
                <a:latin typeface="黑体" pitchFamily="49" charset="-122"/>
                <a:ea typeface="黑体" pitchFamily="49" charset="-122"/>
              </a:rPr>
              <a:t>液相色谱法</a:t>
            </a:r>
            <a:endParaRPr kumimoji="1" lang="en-US" sz="2200" b="1" dirty="0">
              <a:solidFill>
                <a:srgbClr val="003300"/>
              </a:solidFill>
              <a:effectLst>
                <a:outerShdw blurRad="38100" dist="38100" dir="2700000" algn="tl">
                  <a:srgbClr val="C0C0C0"/>
                </a:outerShdw>
              </a:effectLst>
              <a:latin typeface="黑体" pitchFamily="49" charset="-122"/>
              <a:ea typeface="黑体" pitchFamily="49" charset="-122"/>
            </a:endParaRPr>
          </a:p>
        </p:txBody>
      </p:sp>
      <p:sp>
        <p:nvSpPr>
          <p:cNvPr id="5" name="TextBox 4"/>
          <p:cNvSpPr txBox="1"/>
          <p:nvPr/>
        </p:nvSpPr>
        <p:spPr>
          <a:xfrm>
            <a:off x="2495716" y="4370388"/>
            <a:ext cx="6468772" cy="2400657"/>
          </a:xfrm>
          <a:prstGeom prst="rect">
            <a:avLst/>
          </a:prstGeom>
          <a:noFill/>
        </p:spPr>
        <p:txBody>
          <a:bodyPr wrap="square">
            <a:spAutoFit/>
          </a:bodyPr>
          <a:lstStyle/>
          <a:p>
            <a:pPr marL="285750" indent="-285750" defTabSz="914217">
              <a:lnSpc>
                <a:spcPct val="150000"/>
              </a:lnSpc>
              <a:buFont typeface="Wingdings" pitchFamily="2" charset="2"/>
              <a:buChar char="ü"/>
              <a:defRPr/>
            </a:pP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取奶粉</a:t>
            </a:r>
            <a:r>
              <a:rPr kumimoji="1" lang="zh-CN" altLang="en-US" sz="2000" b="1" dirty="0">
                <a:solidFill>
                  <a:srgbClr val="FF0066"/>
                </a:solidFill>
                <a:effectLst>
                  <a:outerShdw blurRad="38100" dist="38100" dir="2700000" algn="tl">
                    <a:srgbClr val="C0C0C0"/>
                  </a:outerShdw>
                </a:effectLst>
                <a:latin typeface="Times New Roman" pitchFamily="18" charset="0"/>
                <a:ea typeface="黑体" pitchFamily="49" charset="-122"/>
              </a:rPr>
              <a:t>空白样品</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a:t>
            </a:r>
            <a:r>
              <a:rPr kumimoji="1" lang="en-US" altLang="zh-CN" sz="2000" b="1" dirty="0">
                <a:solidFill>
                  <a:srgbClr val="000066"/>
                </a:solidFill>
                <a:effectLst>
                  <a:outerShdw blurRad="38100" dist="38100" dir="2700000" algn="tl">
                    <a:srgbClr val="C0C0C0"/>
                  </a:outerShdw>
                </a:effectLst>
                <a:latin typeface="Times New Roman" pitchFamily="18" charset="0"/>
                <a:ea typeface="黑体" pitchFamily="49" charset="-122"/>
              </a:rPr>
              <a:t>A</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），加入不同浓度的三聚氰胺标准工作液，使奶粉中最终含量分别为</a:t>
            </a:r>
            <a:r>
              <a:rPr kumimoji="1" lang="en-US" altLang="zh-CN" sz="2000" b="1" dirty="0">
                <a:solidFill>
                  <a:srgbClr val="FF0066"/>
                </a:solidFill>
                <a:effectLst>
                  <a:outerShdw blurRad="38100" dist="38100" dir="2700000" algn="tl">
                    <a:srgbClr val="C0C0C0"/>
                  </a:outerShdw>
                </a:effectLst>
                <a:latin typeface="Times New Roman" pitchFamily="18" charset="0"/>
                <a:ea typeface="黑体" pitchFamily="49" charset="-122"/>
              </a:rPr>
              <a:t>0.5mg/kg</a:t>
            </a:r>
            <a:r>
              <a:rPr kumimoji="1" lang="en-US" altLang="zh-CN" sz="2000" b="1" dirty="0">
                <a:solidFill>
                  <a:srgbClr val="000066"/>
                </a:solidFill>
                <a:effectLst>
                  <a:outerShdw blurRad="38100" dist="38100" dir="2700000" algn="tl">
                    <a:srgbClr val="C0C0C0"/>
                  </a:outerShdw>
                </a:effectLst>
                <a:latin typeface="Times New Roman" pitchFamily="18" charset="0"/>
                <a:ea typeface="黑体" pitchFamily="49" charset="-122"/>
              </a:rPr>
              <a:t>(B)</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a:t>
            </a:r>
            <a:r>
              <a:rPr kumimoji="1" lang="en-US" altLang="zh-CN" sz="2000" b="1" dirty="0">
                <a:solidFill>
                  <a:srgbClr val="FF0066"/>
                </a:solidFill>
                <a:effectLst>
                  <a:outerShdw blurRad="38100" dist="38100" dir="2700000" algn="tl">
                    <a:srgbClr val="C0C0C0"/>
                  </a:outerShdw>
                </a:effectLst>
                <a:latin typeface="Times New Roman" pitchFamily="18" charset="0"/>
                <a:ea typeface="黑体" pitchFamily="49" charset="-122"/>
              </a:rPr>
              <a:t>5mg/kg</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a:t>
            </a:r>
            <a:r>
              <a:rPr kumimoji="1" lang="en-US" altLang="zh-CN" sz="2000" b="1" dirty="0">
                <a:solidFill>
                  <a:srgbClr val="000066"/>
                </a:solidFill>
                <a:effectLst>
                  <a:outerShdw blurRad="38100" dist="38100" dir="2700000" algn="tl">
                    <a:srgbClr val="C0C0C0"/>
                  </a:outerShdw>
                </a:effectLst>
                <a:latin typeface="Times New Roman" pitchFamily="18" charset="0"/>
                <a:ea typeface="黑体" pitchFamily="49" charset="-122"/>
              </a:rPr>
              <a:t>C</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）和</a:t>
            </a:r>
            <a:r>
              <a:rPr kumimoji="1" lang="en-US" altLang="zh-CN" sz="2000" b="1" dirty="0">
                <a:solidFill>
                  <a:srgbClr val="FF0066"/>
                </a:solidFill>
                <a:effectLst>
                  <a:outerShdw blurRad="38100" dist="38100" dir="2700000" algn="tl">
                    <a:srgbClr val="C0C0C0"/>
                  </a:outerShdw>
                </a:effectLst>
                <a:latin typeface="Times New Roman" pitchFamily="18" charset="0"/>
                <a:ea typeface="黑体" pitchFamily="49" charset="-122"/>
              </a:rPr>
              <a:t>50mg/kg</a:t>
            </a:r>
            <a:r>
              <a:rPr kumimoji="1" lang="en-US" altLang="zh-CN" sz="2000" b="1" dirty="0">
                <a:solidFill>
                  <a:srgbClr val="000066"/>
                </a:solidFill>
                <a:effectLst>
                  <a:outerShdw blurRad="38100" dist="38100" dir="2700000" algn="tl">
                    <a:srgbClr val="C0C0C0"/>
                  </a:outerShdw>
                </a:effectLst>
                <a:latin typeface="Times New Roman" pitchFamily="18" charset="0"/>
                <a:ea typeface="黑体" pitchFamily="49" charset="-122"/>
              </a:rPr>
              <a:t>(D)</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，结果如上。</a:t>
            </a:r>
            <a:endParaRPr kumimoji="1" lang="en-US" altLang="zh-CN" sz="2000" b="1" dirty="0">
              <a:solidFill>
                <a:srgbClr val="000066"/>
              </a:solidFill>
              <a:effectLst>
                <a:outerShdw blurRad="38100" dist="38100" dir="2700000" algn="tl">
                  <a:srgbClr val="C0C0C0"/>
                </a:outerShdw>
              </a:effectLst>
              <a:latin typeface="Times New Roman" pitchFamily="18" charset="0"/>
              <a:ea typeface="黑体" pitchFamily="49" charset="-122"/>
            </a:endParaRPr>
          </a:p>
          <a:p>
            <a:pPr marL="285750" indent="-285750" defTabSz="914217">
              <a:lnSpc>
                <a:spcPct val="150000"/>
              </a:lnSpc>
              <a:buFont typeface="Wingdings" pitchFamily="2" charset="2"/>
              <a:buChar char="ü"/>
              <a:defRPr/>
            </a:pP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该方法具有成本低，不需要衍生，操作简单易行，批次重复性好，回收率高，重现性好等优点。</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508" y="116632"/>
            <a:ext cx="4072414" cy="1797368"/>
          </a:xfrm>
          <a:prstGeom prst="rect">
            <a:avLst/>
          </a:prstGeom>
        </p:spPr>
        <p:style>
          <a:lnRef idx="0">
            <a:schemeClr val="accent2"/>
          </a:lnRef>
          <a:fillRef idx="3">
            <a:schemeClr val="accent2"/>
          </a:fillRef>
          <a:effectRef idx="3">
            <a:schemeClr val="accent2"/>
          </a:effectRef>
          <a:fontRef idx="minor">
            <a:schemeClr val="lt1"/>
          </a:fontRef>
        </p:style>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970" y="116632"/>
            <a:ext cx="4080510" cy="1748790"/>
          </a:xfrm>
          <a:prstGeom prst="rect">
            <a:avLst/>
          </a:prstGeom>
        </p:spPr>
        <p:style>
          <a:lnRef idx="0">
            <a:schemeClr val="accent2"/>
          </a:lnRef>
          <a:fillRef idx="3">
            <a:schemeClr val="accent2"/>
          </a:fillRef>
          <a:effectRef idx="3">
            <a:schemeClr val="accent2"/>
          </a:effectRef>
          <a:fontRef idx="minor">
            <a:schemeClr val="lt1"/>
          </a:fontRef>
        </p:style>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0" y="2208322"/>
            <a:ext cx="4080510" cy="1748790"/>
          </a:xfrm>
          <a:prstGeom prst="rect">
            <a:avLst/>
          </a:prstGeom>
        </p:spPr>
        <p:style>
          <a:lnRef idx="0">
            <a:schemeClr val="accent2"/>
          </a:lnRef>
          <a:fillRef idx="3">
            <a:schemeClr val="accent2"/>
          </a:fillRef>
          <a:effectRef idx="3">
            <a:schemeClr val="accent2"/>
          </a:effectRef>
          <a:fontRef idx="minor">
            <a:schemeClr val="lt1"/>
          </a:fontRef>
        </p:style>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120" y="2208322"/>
            <a:ext cx="4015740" cy="1781175"/>
          </a:xfrm>
          <a:prstGeom prst="rect">
            <a:avLst/>
          </a:prstGeom>
        </p:spPr>
        <p:style>
          <a:lnRef idx="0">
            <a:schemeClr val="accent2"/>
          </a:lnRef>
          <a:fillRef idx="3">
            <a:schemeClr val="accent2"/>
          </a:fillRef>
          <a:effectRef idx="3">
            <a:schemeClr val="accent2"/>
          </a:effectRef>
          <a:fontRef idx="minor">
            <a:schemeClr val="lt1"/>
          </a:fontRef>
        </p:style>
      </p:pic>
      <p:sp>
        <p:nvSpPr>
          <p:cNvPr id="9224" name="TextBox 9"/>
          <p:cNvSpPr txBox="1">
            <a:spLocks noChangeArrowheads="1"/>
          </p:cNvSpPr>
          <p:nvPr/>
        </p:nvSpPr>
        <p:spPr bwMode="auto">
          <a:xfrm>
            <a:off x="4046538" y="390525"/>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t>A</a:t>
            </a:r>
            <a:endParaRPr lang="zh-CN" altLang="en-US"/>
          </a:p>
        </p:txBody>
      </p:sp>
      <p:sp>
        <p:nvSpPr>
          <p:cNvPr id="9225" name="TextBox 10"/>
          <p:cNvSpPr txBox="1">
            <a:spLocks noChangeArrowheads="1"/>
          </p:cNvSpPr>
          <p:nvPr/>
        </p:nvSpPr>
        <p:spPr bwMode="auto">
          <a:xfrm>
            <a:off x="8364538" y="390525"/>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t>B</a:t>
            </a:r>
            <a:endParaRPr lang="zh-CN" altLang="en-US"/>
          </a:p>
        </p:txBody>
      </p:sp>
      <p:sp>
        <p:nvSpPr>
          <p:cNvPr id="9226" name="TextBox 11"/>
          <p:cNvSpPr txBox="1">
            <a:spLocks noChangeArrowheads="1"/>
          </p:cNvSpPr>
          <p:nvPr/>
        </p:nvSpPr>
        <p:spPr bwMode="auto">
          <a:xfrm>
            <a:off x="4046538" y="240188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t>C</a:t>
            </a:r>
          </a:p>
        </p:txBody>
      </p:sp>
      <p:sp>
        <p:nvSpPr>
          <p:cNvPr id="9227" name="TextBox 12"/>
          <p:cNvSpPr txBox="1">
            <a:spLocks noChangeArrowheads="1"/>
          </p:cNvSpPr>
          <p:nvPr/>
        </p:nvSpPr>
        <p:spPr bwMode="auto">
          <a:xfrm>
            <a:off x="8364538" y="240188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t>D</a:t>
            </a:r>
          </a:p>
        </p:txBody>
      </p:sp>
    </p:spTree>
  </p:cSld>
  <p:clrMapOvr>
    <a:masterClrMapping/>
  </p:clrMapOvr>
  <p:transition spd="med">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24300" y="2924944"/>
            <a:ext cx="5295900" cy="1154112"/>
          </a:xfrm>
          <a:prstGeom prst="rect">
            <a:avLst/>
          </a:prstGeom>
          <a:noFill/>
        </p:spPr>
        <p:txBody>
          <a:bodyPr>
            <a:spAutoFit/>
          </a:bodyPr>
          <a:lstStyle/>
          <a:p>
            <a:pPr defTabSz="914217">
              <a:defRPr/>
            </a:pPr>
            <a:r>
              <a:rPr lang="zh-CN" altLang="en-US" sz="6900" b="1" spc="300" dirty="0">
                <a:solidFill>
                  <a:srgbClr val="C00000"/>
                </a:solidFill>
                <a:latin typeface="黑体" pitchFamily="49" charset="-122"/>
                <a:ea typeface="黑体" pitchFamily="49" charset="-122"/>
                <a:cs typeface="Playfair Display SC" charset="0"/>
              </a:rPr>
              <a:t>地沟油</a:t>
            </a:r>
            <a:endParaRPr lang="en-US" sz="6900" b="1" spc="300" dirty="0">
              <a:solidFill>
                <a:srgbClr val="C00000"/>
              </a:solidFill>
              <a:latin typeface="黑体" pitchFamily="49" charset="-122"/>
              <a:ea typeface="黑体" pitchFamily="49" charset="-122"/>
              <a:cs typeface="Playfair Display SC" charset="0"/>
            </a:endParaRPr>
          </a:p>
        </p:txBody>
      </p:sp>
      <p:sp>
        <p:nvSpPr>
          <p:cNvPr id="6" name="TextBox 5"/>
          <p:cNvSpPr txBox="1"/>
          <p:nvPr/>
        </p:nvSpPr>
        <p:spPr>
          <a:xfrm>
            <a:off x="3924300" y="4005064"/>
            <a:ext cx="5059363" cy="2790187"/>
          </a:xfrm>
          <a:prstGeom prst="rect">
            <a:avLst/>
          </a:prstGeom>
          <a:noFill/>
        </p:spPr>
        <p:txBody>
          <a:bodyPr>
            <a:spAutoFit/>
          </a:bodyPr>
          <a:lstStyle/>
          <a:p>
            <a:pPr algn="just" defTabSz="914217">
              <a:lnSpc>
                <a:spcPct val="150000"/>
              </a:lnSpc>
              <a:defRPr/>
            </a:pPr>
            <a:r>
              <a:rPr lang="zh-CN" altLang="en-US" sz="2000" b="1" dirty="0">
                <a:latin typeface="黑体" pitchFamily="49" charset="-122"/>
                <a:ea typeface="黑体" pitchFamily="49" charset="-122"/>
                <a:cs typeface="Montserrat Light" charset="0"/>
              </a:rPr>
              <a:t>日常生活中，煎炸老油和泔水油、甚至少量阴沟油经过水洗、蒸馏、除臭等处理后回流餐饮业， 对人们的身体健康造成了极大危害。这些被层层加工的新型地沟油由于勾兑了一定比例的合格食用油，</a:t>
            </a:r>
            <a:r>
              <a:rPr kumimoji="1" lang="zh-CN" altLang="en-US" sz="2000" b="1" dirty="0">
                <a:solidFill>
                  <a:srgbClr val="000066"/>
                </a:solidFill>
                <a:effectLst>
                  <a:outerShdw blurRad="38100" dist="38100" dir="2700000" algn="tl">
                    <a:srgbClr val="C0C0C0"/>
                  </a:outerShdw>
                </a:effectLst>
                <a:latin typeface="Times New Roman" pitchFamily="18" charset="0"/>
                <a:ea typeface="黑体" pitchFamily="49" charset="-122"/>
              </a:rPr>
              <a:t>通过感官和生活经验很难鉴别出来</a:t>
            </a:r>
            <a:r>
              <a:rPr lang="zh-CN" altLang="en-US" sz="2000" b="1" dirty="0">
                <a:latin typeface="黑体" pitchFamily="49" charset="-122"/>
                <a:ea typeface="黑体" pitchFamily="49" charset="-122"/>
                <a:cs typeface="Montserrat Light" charset="0"/>
              </a:rPr>
              <a:t>。</a:t>
            </a:r>
            <a:endParaRPr lang="en-US" sz="2000" b="1" dirty="0">
              <a:latin typeface="黑体" pitchFamily="49" charset="-122"/>
              <a:ea typeface="黑体" pitchFamily="49" charset="-122"/>
              <a:cs typeface="Montserrat Light" charset="0"/>
            </a:endParaRPr>
          </a:p>
        </p:txBody>
      </p:sp>
      <p:pic>
        <p:nvPicPr>
          <p:cNvPr id="10244" name="图片占位符 2"/>
          <p:cNvPicPr>
            <a:picLocks noChangeAspect="1"/>
          </p:cNvPicPr>
          <p:nvPr/>
        </p:nvPicPr>
        <p:blipFill>
          <a:blip r:embed="rId2">
            <a:extLst>
              <a:ext uri="{28A0092B-C50C-407E-A947-70E740481C1C}">
                <a14:useLocalDpi xmlns:a14="http://schemas.microsoft.com/office/drawing/2010/main" val="0"/>
              </a:ext>
            </a:extLst>
          </a:blip>
          <a:srcRect l="21437" r="21437"/>
          <a:stretch>
            <a:fillRect/>
          </a:stretch>
        </p:blipFill>
        <p:spPr bwMode="auto">
          <a:xfrm>
            <a:off x="-36513" y="2174875"/>
            <a:ext cx="3565526" cy="468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095375" y="-26988"/>
            <a:ext cx="5276850" cy="2300288"/>
          </a:xfrm>
          <a:prstGeom prst="rect">
            <a:avLst/>
          </a:prstGeom>
          <a:noFill/>
        </p:spPr>
        <p:txBody>
          <a:bodyPr>
            <a:spAutoFit/>
          </a:bodyPr>
          <a:lstStyle/>
          <a:p>
            <a:pPr defTabSz="914217">
              <a:defRPr/>
            </a:pPr>
            <a:r>
              <a:rPr lang="en-US" sz="14350" b="1" spc="300" dirty="0">
                <a:solidFill>
                  <a:srgbClr val="7F7F7F">
                    <a:lumMod val="40000"/>
                    <a:lumOff val="60000"/>
                  </a:srgbClr>
                </a:solidFill>
                <a:latin typeface="Playfair Display SC" charset="0"/>
                <a:ea typeface="Playfair Display SC" charset="0"/>
                <a:cs typeface="Playfair Display SC" charset="0"/>
              </a:rPr>
              <a:t>2</a:t>
            </a:r>
          </a:p>
        </p:txBody>
      </p:sp>
      <p:pic>
        <p:nvPicPr>
          <p:cNvPr id="10246" name="图片占位符 4"/>
          <p:cNvPicPr>
            <a:picLocks noChangeAspect="1"/>
          </p:cNvPicPr>
          <p:nvPr/>
        </p:nvPicPr>
        <p:blipFill>
          <a:blip r:embed="rId3">
            <a:extLst>
              <a:ext uri="{28A0092B-C50C-407E-A947-70E740481C1C}">
                <a14:useLocalDpi xmlns:a14="http://schemas.microsoft.com/office/drawing/2010/main" val="0"/>
              </a:ext>
            </a:extLst>
          </a:blip>
          <a:srcRect t="17194" b="17194"/>
          <a:stretch>
            <a:fillRect/>
          </a:stretch>
        </p:blipFill>
        <p:spPr bwMode="auto">
          <a:xfrm>
            <a:off x="3054350" y="0"/>
            <a:ext cx="6118225" cy="285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7050" y="260648"/>
            <a:ext cx="5295900" cy="523220"/>
          </a:xfrm>
          <a:prstGeom prst="rect">
            <a:avLst/>
          </a:prstGeom>
          <a:noFill/>
        </p:spPr>
        <p:txBody>
          <a:bodyPr>
            <a:spAutoFit/>
          </a:bodyPr>
          <a:lstStyle/>
          <a:p>
            <a:pPr algn="ctr" defTabSz="914217">
              <a:defRPr/>
            </a:pPr>
            <a:r>
              <a:rPr kumimoji="1" lang="zh-CN" altLang="en-US" sz="2800" b="1" dirty="0">
                <a:solidFill>
                  <a:srgbClr val="003300"/>
                </a:solidFill>
                <a:effectLst>
                  <a:outerShdw blurRad="38100" dist="38100" dir="2700000" algn="tl">
                    <a:srgbClr val="C0C0C0"/>
                  </a:outerShdw>
                </a:effectLst>
                <a:latin typeface="黑体" pitchFamily="49" charset="-122"/>
                <a:ea typeface="黑体" pitchFamily="49" charset="-122"/>
              </a:rPr>
              <a:t>地沟油检测法</a:t>
            </a:r>
            <a:endParaRPr kumimoji="1" lang="en-US" sz="2800" b="1" dirty="0">
              <a:solidFill>
                <a:srgbClr val="003300"/>
              </a:solidFill>
              <a:effectLst>
                <a:outerShdw blurRad="38100" dist="38100" dir="2700000" algn="tl">
                  <a:srgbClr val="C0C0C0"/>
                </a:outerShdw>
              </a:effectLst>
              <a:latin typeface="黑体" pitchFamily="49" charset="-122"/>
              <a:ea typeface="黑体" pitchFamily="49" charset="-122"/>
            </a:endParaRPr>
          </a:p>
        </p:txBody>
      </p:sp>
      <p:sp>
        <p:nvSpPr>
          <p:cNvPr id="5" name="TextBox 4"/>
          <p:cNvSpPr txBox="1"/>
          <p:nvPr/>
        </p:nvSpPr>
        <p:spPr>
          <a:xfrm>
            <a:off x="104775" y="3595081"/>
            <a:ext cx="2692400" cy="1015663"/>
          </a:xfrm>
          <a:prstGeom prst="rect">
            <a:avLst/>
          </a:prstGeom>
          <a:noFill/>
        </p:spPr>
        <p:txBody>
          <a:bodyPr>
            <a:spAutoFit/>
          </a:bodyPr>
          <a:lstStyle/>
          <a:p>
            <a:pPr algn="ctr" defTabSz="914217">
              <a:defRPr/>
            </a:pPr>
            <a:r>
              <a:rPr kumimoji="1" lang="zh-CN" altLang="en-US" sz="2000" dirty="0">
                <a:solidFill>
                  <a:srgbClr val="000066"/>
                </a:solidFill>
                <a:effectLst>
                  <a:outerShdw blurRad="38100" dist="38100" dir="2700000" algn="tl">
                    <a:srgbClr val="C0C0C0"/>
                  </a:outerShdw>
                </a:effectLst>
                <a:latin typeface="黑体" pitchFamily="49" charset="-122"/>
                <a:ea typeface="黑体" pitchFamily="49" charset="-122"/>
              </a:rPr>
              <a:t>观察颜色</a:t>
            </a:r>
            <a:endParaRPr kumimoji="1" lang="en-US" altLang="zh-CN" sz="2000" dirty="0">
              <a:solidFill>
                <a:srgbClr val="000066"/>
              </a:solidFill>
              <a:effectLst>
                <a:outerShdw blurRad="38100" dist="38100" dir="2700000" algn="tl">
                  <a:srgbClr val="C0C0C0"/>
                </a:outerShdw>
              </a:effectLst>
              <a:latin typeface="黑体" pitchFamily="49" charset="-122"/>
              <a:ea typeface="黑体" pitchFamily="49" charset="-122"/>
            </a:endParaRPr>
          </a:p>
          <a:p>
            <a:pPr algn="ctr" defTabSz="914217">
              <a:defRPr/>
            </a:pPr>
            <a:r>
              <a:rPr kumimoji="1" lang="zh-CN" altLang="en-US" sz="2000" dirty="0">
                <a:solidFill>
                  <a:srgbClr val="000066"/>
                </a:solidFill>
                <a:effectLst>
                  <a:outerShdw blurRad="38100" dist="38100" dir="2700000" algn="tl">
                    <a:srgbClr val="C0C0C0"/>
                  </a:outerShdw>
                </a:effectLst>
                <a:latin typeface="黑体" pitchFamily="49" charset="-122"/>
                <a:ea typeface="黑体" pitchFamily="49" charset="-122"/>
              </a:rPr>
              <a:t>闻气味</a:t>
            </a:r>
            <a:endParaRPr kumimoji="1" lang="en-US" altLang="zh-CN" sz="2000" dirty="0">
              <a:solidFill>
                <a:srgbClr val="000066"/>
              </a:solidFill>
              <a:effectLst>
                <a:outerShdw blurRad="38100" dist="38100" dir="2700000" algn="tl">
                  <a:srgbClr val="C0C0C0"/>
                </a:outerShdw>
              </a:effectLst>
              <a:latin typeface="黑体" pitchFamily="49" charset="-122"/>
              <a:ea typeface="黑体" pitchFamily="49" charset="-122"/>
            </a:endParaRPr>
          </a:p>
          <a:p>
            <a:pPr algn="ctr" defTabSz="914217">
              <a:defRPr/>
            </a:pPr>
            <a:r>
              <a:rPr kumimoji="1" lang="zh-CN" altLang="en-US" sz="2000" dirty="0">
                <a:solidFill>
                  <a:srgbClr val="000066"/>
                </a:solidFill>
                <a:effectLst>
                  <a:outerShdw blurRad="38100" dist="38100" dir="2700000" algn="tl">
                    <a:srgbClr val="C0C0C0"/>
                  </a:outerShdw>
                </a:effectLst>
                <a:latin typeface="黑体" pitchFamily="49" charset="-122"/>
                <a:ea typeface="黑体" pitchFamily="49" charset="-122"/>
              </a:rPr>
              <a:t>听声音</a:t>
            </a:r>
            <a:endParaRPr kumimoji="1" lang="en-US" sz="2000" dirty="0">
              <a:solidFill>
                <a:srgbClr val="000066"/>
              </a:solidFill>
              <a:effectLst>
                <a:outerShdw blurRad="38100" dist="38100" dir="2700000" algn="tl">
                  <a:srgbClr val="C0C0C0"/>
                </a:outerShdw>
              </a:effectLst>
              <a:latin typeface="黑体" pitchFamily="49" charset="-122"/>
              <a:ea typeface="黑体" pitchFamily="49" charset="-122"/>
            </a:endParaRPr>
          </a:p>
        </p:txBody>
      </p:sp>
      <p:sp>
        <p:nvSpPr>
          <p:cNvPr id="6" name="Rectangle 14"/>
          <p:cNvSpPr/>
          <p:nvPr/>
        </p:nvSpPr>
        <p:spPr>
          <a:xfrm>
            <a:off x="894573" y="3068960"/>
            <a:ext cx="1112805" cy="461665"/>
          </a:xfrm>
          <a:prstGeom prst="rect">
            <a:avLst/>
          </a:prstGeom>
        </p:spPr>
        <p:txBody>
          <a:bodyPr wrap="none">
            <a:spAutoFit/>
          </a:bodyPr>
          <a:lstStyle/>
          <a:p>
            <a:pPr algn="ctr" defTabSz="914217">
              <a:defRPr/>
            </a:pPr>
            <a:r>
              <a:rPr kumimoji="1" lang="zh-CN" altLang="en-US" sz="2400" b="1" dirty="0">
                <a:solidFill>
                  <a:srgbClr val="FF0000"/>
                </a:solidFill>
                <a:effectLst>
                  <a:outerShdw blurRad="38100" dist="38100" dir="2700000" algn="tl">
                    <a:srgbClr val="C0C0C0"/>
                  </a:outerShdw>
                </a:effectLst>
                <a:latin typeface="黑体" pitchFamily="49" charset="-122"/>
                <a:ea typeface="黑体" pitchFamily="49" charset="-122"/>
              </a:rPr>
              <a:t>人工法</a:t>
            </a:r>
            <a:endParaRPr kumimoji="1" lang="en-US" sz="2400" b="1" dirty="0">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7" name="TextBox 6"/>
          <p:cNvSpPr txBox="1"/>
          <p:nvPr/>
        </p:nvSpPr>
        <p:spPr>
          <a:xfrm>
            <a:off x="3132138" y="3595081"/>
            <a:ext cx="2835275" cy="1323439"/>
          </a:xfrm>
          <a:prstGeom prst="rect">
            <a:avLst/>
          </a:prstGeom>
          <a:noFill/>
        </p:spPr>
        <p:txBody>
          <a:bodyPr wrap="square">
            <a:spAutoFit/>
          </a:bodyPr>
          <a:lstStyle/>
          <a:p>
            <a:pPr algn="ctr" defTabSz="914217">
              <a:defRPr/>
            </a:pPr>
            <a:r>
              <a:rPr kumimoji="1" lang="zh-CN" altLang="en-US" sz="2000" dirty="0">
                <a:solidFill>
                  <a:srgbClr val="000066"/>
                </a:solidFill>
                <a:effectLst>
                  <a:outerShdw blurRad="38100" dist="38100" dir="2700000" algn="tl">
                    <a:srgbClr val="C0C0C0"/>
                  </a:outerShdw>
                </a:effectLst>
                <a:latin typeface="黑体" pitchFamily="49" charset="-122"/>
                <a:ea typeface="黑体" pitchFamily="49" charset="-122"/>
              </a:rPr>
              <a:t>酸价和过氧化值超标</a:t>
            </a:r>
            <a:endParaRPr kumimoji="1" lang="en-US" altLang="zh-CN" sz="2000" dirty="0">
              <a:solidFill>
                <a:srgbClr val="000066"/>
              </a:solidFill>
              <a:effectLst>
                <a:outerShdw blurRad="38100" dist="38100" dir="2700000" algn="tl">
                  <a:srgbClr val="C0C0C0"/>
                </a:outerShdw>
              </a:effectLst>
              <a:latin typeface="黑体" pitchFamily="49" charset="-122"/>
              <a:ea typeface="黑体" pitchFamily="49" charset="-122"/>
            </a:endParaRPr>
          </a:p>
          <a:p>
            <a:pPr algn="ctr" defTabSz="914217">
              <a:defRPr/>
            </a:pPr>
            <a:r>
              <a:rPr kumimoji="1" lang="zh-CN" altLang="en-US" sz="2000" dirty="0">
                <a:solidFill>
                  <a:srgbClr val="000066"/>
                </a:solidFill>
                <a:effectLst>
                  <a:outerShdw blurRad="38100" dist="38100" dir="2700000" algn="tl">
                    <a:srgbClr val="C0C0C0"/>
                  </a:outerShdw>
                </a:effectLst>
                <a:latin typeface="黑体" pitchFamily="49" charset="-122"/>
                <a:ea typeface="黑体" pitchFamily="49" charset="-122"/>
              </a:rPr>
              <a:t>溶剂残留超标</a:t>
            </a:r>
            <a:endParaRPr kumimoji="1" lang="en-US" altLang="zh-CN" sz="2000" dirty="0">
              <a:solidFill>
                <a:srgbClr val="000066"/>
              </a:solidFill>
              <a:effectLst>
                <a:outerShdw blurRad="38100" dist="38100" dir="2700000" algn="tl">
                  <a:srgbClr val="C0C0C0"/>
                </a:outerShdw>
              </a:effectLst>
              <a:latin typeface="黑体" pitchFamily="49" charset="-122"/>
              <a:ea typeface="黑体" pitchFamily="49" charset="-122"/>
            </a:endParaRPr>
          </a:p>
          <a:p>
            <a:pPr algn="ctr" defTabSz="914217">
              <a:defRPr/>
            </a:pPr>
            <a:r>
              <a:rPr kumimoji="1" lang="zh-CN" altLang="en-US" sz="2000" dirty="0">
                <a:solidFill>
                  <a:srgbClr val="000066"/>
                </a:solidFill>
                <a:effectLst>
                  <a:outerShdw blurRad="38100" dist="38100" dir="2700000" algn="tl">
                    <a:srgbClr val="C0C0C0"/>
                  </a:outerShdw>
                </a:effectLst>
                <a:latin typeface="黑体" pitchFamily="49" charset="-122"/>
                <a:ea typeface="黑体" pitchFamily="49" charset="-122"/>
              </a:rPr>
              <a:t>重金属污染物含量超标</a:t>
            </a:r>
            <a:endParaRPr kumimoji="1" lang="en-US" altLang="zh-CN" sz="2000" dirty="0">
              <a:solidFill>
                <a:srgbClr val="000066"/>
              </a:solidFill>
              <a:effectLst>
                <a:outerShdw blurRad="38100" dist="38100" dir="2700000" algn="tl">
                  <a:srgbClr val="C0C0C0"/>
                </a:outerShdw>
              </a:effectLst>
              <a:latin typeface="黑体" pitchFamily="49" charset="-122"/>
              <a:ea typeface="黑体" pitchFamily="49" charset="-122"/>
            </a:endParaRPr>
          </a:p>
          <a:p>
            <a:pPr algn="ctr" defTabSz="914217">
              <a:defRPr/>
            </a:pPr>
            <a:r>
              <a:rPr kumimoji="1" lang="zh-CN" altLang="en-US" sz="2000" dirty="0">
                <a:solidFill>
                  <a:srgbClr val="000066"/>
                </a:solidFill>
                <a:effectLst>
                  <a:outerShdw blurRad="38100" dist="38100" dir="2700000" algn="tl">
                    <a:srgbClr val="C0C0C0"/>
                  </a:outerShdw>
                </a:effectLst>
                <a:latin typeface="黑体" pitchFamily="49" charset="-122"/>
                <a:ea typeface="黑体" pitchFamily="49" charset="-122"/>
              </a:rPr>
              <a:t>黄曲霉毒素</a:t>
            </a:r>
            <a:r>
              <a:rPr kumimoji="1" lang="en-US" altLang="zh-CN" sz="2000" dirty="0">
                <a:solidFill>
                  <a:srgbClr val="000066"/>
                </a:solidFill>
                <a:effectLst>
                  <a:outerShdw blurRad="38100" dist="38100" dir="2700000" algn="tl">
                    <a:srgbClr val="C0C0C0"/>
                  </a:outerShdw>
                </a:effectLst>
                <a:latin typeface="黑体" pitchFamily="49" charset="-122"/>
                <a:ea typeface="黑体" pitchFamily="49" charset="-122"/>
              </a:rPr>
              <a:t>b1</a:t>
            </a:r>
            <a:r>
              <a:rPr kumimoji="1" lang="zh-CN" altLang="en-US" sz="2000" dirty="0">
                <a:solidFill>
                  <a:srgbClr val="000066"/>
                </a:solidFill>
                <a:effectLst>
                  <a:outerShdw blurRad="38100" dist="38100" dir="2700000" algn="tl">
                    <a:srgbClr val="C0C0C0"/>
                  </a:outerShdw>
                </a:effectLst>
                <a:latin typeface="黑体" pitchFamily="49" charset="-122"/>
                <a:ea typeface="黑体" pitchFamily="49" charset="-122"/>
              </a:rPr>
              <a:t>超标</a:t>
            </a:r>
            <a:endParaRPr kumimoji="1" lang="en-US" sz="2000" dirty="0">
              <a:solidFill>
                <a:srgbClr val="000066"/>
              </a:solidFill>
              <a:effectLst>
                <a:outerShdw blurRad="38100" dist="38100" dir="2700000" algn="tl">
                  <a:srgbClr val="C0C0C0"/>
                </a:outerShdw>
              </a:effectLst>
              <a:latin typeface="黑体" pitchFamily="49" charset="-122"/>
              <a:ea typeface="黑体" pitchFamily="49" charset="-122"/>
            </a:endParaRPr>
          </a:p>
        </p:txBody>
      </p:sp>
      <p:sp>
        <p:nvSpPr>
          <p:cNvPr id="8" name="Rectangle 16"/>
          <p:cNvSpPr/>
          <p:nvPr/>
        </p:nvSpPr>
        <p:spPr>
          <a:xfrm>
            <a:off x="3910915" y="3068960"/>
            <a:ext cx="1422184" cy="461665"/>
          </a:xfrm>
          <a:prstGeom prst="rect">
            <a:avLst/>
          </a:prstGeom>
        </p:spPr>
        <p:txBody>
          <a:bodyPr wrap="none">
            <a:spAutoFit/>
          </a:bodyPr>
          <a:lstStyle/>
          <a:p>
            <a:pPr algn="ctr" defTabSz="914217">
              <a:defRPr/>
            </a:pPr>
            <a:r>
              <a:rPr kumimoji="1" lang="zh-CN" altLang="en-US" sz="2400" b="1" dirty="0">
                <a:solidFill>
                  <a:srgbClr val="FF0000"/>
                </a:solidFill>
                <a:effectLst>
                  <a:outerShdw blurRad="38100" dist="38100" dir="2700000" algn="tl">
                    <a:srgbClr val="C0C0C0"/>
                  </a:outerShdw>
                </a:effectLst>
                <a:latin typeface="黑体" pitchFamily="49" charset="-122"/>
                <a:ea typeface="黑体" pitchFamily="49" charset="-122"/>
              </a:rPr>
              <a:t>化学方法</a:t>
            </a:r>
            <a:endParaRPr kumimoji="1" lang="en-US" sz="2400" b="1" dirty="0">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9" name="TextBox 8"/>
          <p:cNvSpPr txBox="1"/>
          <p:nvPr/>
        </p:nvSpPr>
        <p:spPr>
          <a:xfrm>
            <a:off x="6156325" y="3571269"/>
            <a:ext cx="2835275" cy="3170099"/>
          </a:xfrm>
          <a:prstGeom prst="rect">
            <a:avLst/>
          </a:prstGeom>
          <a:noFill/>
        </p:spPr>
        <p:txBody>
          <a:bodyPr wrap="square">
            <a:spAutoFit/>
          </a:bodyPr>
          <a:lstStyle/>
          <a:p>
            <a:pPr algn="ctr" defTabSz="914217">
              <a:defRPr/>
            </a:pPr>
            <a:r>
              <a:rPr kumimoji="1" lang="zh-CN" altLang="en-US" sz="2000" dirty="0">
                <a:solidFill>
                  <a:srgbClr val="000066"/>
                </a:solidFill>
                <a:effectLst>
                  <a:outerShdw blurRad="38100" dist="38100" dir="2700000" algn="tl">
                    <a:srgbClr val="C0C0C0"/>
                  </a:outerShdw>
                </a:effectLst>
                <a:latin typeface="黑体" pitchFamily="49" charset="-122"/>
                <a:ea typeface="黑体" pitchFamily="49" charset="-122"/>
              </a:rPr>
              <a:t>电导率：在地沟油腐败过程中，也同时溶进了金属离子、硫酸根离子等各种导电杂质，采用水等溶剂萃取后测定电导率，可对地沟油含量进行检测。操作简单，显著性与重复性都较好，可以认为是较为可靠的地沟油检测方法。</a:t>
            </a:r>
            <a:endParaRPr kumimoji="1" lang="en-US" sz="2000" dirty="0">
              <a:solidFill>
                <a:srgbClr val="000066"/>
              </a:solidFill>
              <a:effectLst>
                <a:outerShdw blurRad="38100" dist="38100" dir="2700000" algn="tl">
                  <a:srgbClr val="C0C0C0"/>
                </a:outerShdw>
              </a:effectLst>
              <a:latin typeface="黑体" pitchFamily="49" charset="-122"/>
              <a:ea typeface="黑体" pitchFamily="49" charset="-122"/>
            </a:endParaRPr>
          </a:p>
        </p:txBody>
      </p:sp>
      <p:sp>
        <p:nvSpPr>
          <p:cNvPr id="10" name="Rectangle 18"/>
          <p:cNvSpPr/>
          <p:nvPr/>
        </p:nvSpPr>
        <p:spPr>
          <a:xfrm>
            <a:off x="6935102" y="3068960"/>
            <a:ext cx="1422184" cy="461665"/>
          </a:xfrm>
          <a:prstGeom prst="rect">
            <a:avLst/>
          </a:prstGeom>
        </p:spPr>
        <p:txBody>
          <a:bodyPr wrap="none">
            <a:spAutoFit/>
          </a:bodyPr>
          <a:lstStyle/>
          <a:p>
            <a:pPr algn="ctr" defTabSz="914217">
              <a:defRPr/>
            </a:pPr>
            <a:r>
              <a:rPr kumimoji="1" lang="zh-CN" altLang="en-US" sz="2400" b="1" dirty="0">
                <a:solidFill>
                  <a:srgbClr val="FF0000"/>
                </a:solidFill>
                <a:effectLst>
                  <a:outerShdw blurRad="38100" dist="38100" dir="2700000" algn="tl">
                    <a:srgbClr val="C0C0C0"/>
                  </a:outerShdw>
                </a:effectLst>
                <a:latin typeface="黑体" pitchFamily="49" charset="-122"/>
                <a:ea typeface="黑体" pitchFamily="49" charset="-122"/>
              </a:rPr>
              <a:t>仪器方法</a:t>
            </a:r>
            <a:endParaRPr kumimoji="1" lang="en-US" sz="2400" b="1" dirty="0">
              <a:solidFill>
                <a:srgbClr val="FF0000"/>
              </a:solidFill>
              <a:effectLst>
                <a:outerShdw blurRad="38100" dist="38100" dir="2700000" algn="tl">
                  <a:srgbClr val="C0C0C0"/>
                </a:outerShdw>
              </a:effectLst>
              <a:latin typeface="黑体" pitchFamily="49" charset="-122"/>
              <a:ea typeface="黑体" pitchFamily="49" charset="-122"/>
            </a:endParaRPr>
          </a:p>
        </p:txBody>
      </p:sp>
      <p:pic>
        <p:nvPicPr>
          <p:cNvPr id="11273" name="图片占位符 5"/>
          <p:cNvPicPr>
            <a:picLocks noChangeAspect="1"/>
          </p:cNvPicPr>
          <p:nvPr/>
        </p:nvPicPr>
        <p:blipFill>
          <a:blip r:embed="rId2">
            <a:extLst>
              <a:ext uri="{28A0092B-C50C-407E-A947-70E740481C1C}">
                <a14:useLocalDpi xmlns:a14="http://schemas.microsoft.com/office/drawing/2010/main" val="0"/>
              </a:ext>
            </a:extLst>
          </a:blip>
          <a:srcRect t="6786" b="6786"/>
          <a:stretch>
            <a:fillRect/>
          </a:stretch>
        </p:blipFill>
        <p:spPr bwMode="auto">
          <a:xfrm>
            <a:off x="179388" y="1124744"/>
            <a:ext cx="270033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图片占位符 9"/>
          <p:cNvPicPr>
            <a:picLocks noChangeAspect="1"/>
          </p:cNvPicPr>
          <p:nvPr/>
        </p:nvPicPr>
        <p:blipFill>
          <a:blip r:embed="rId3">
            <a:extLst>
              <a:ext uri="{28A0092B-C50C-407E-A947-70E740481C1C}">
                <a14:useLocalDpi xmlns:a14="http://schemas.microsoft.com/office/drawing/2010/main" val="0"/>
              </a:ext>
            </a:extLst>
          </a:blip>
          <a:srcRect t="3378" b="3378"/>
          <a:stretch>
            <a:fillRect/>
          </a:stretch>
        </p:blipFill>
        <p:spPr bwMode="auto">
          <a:xfrm>
            <a:off x="3132138" y="1124744"/>
            <a:ext cx="270033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图片占位符 11"/>
          <p:cNvPicPr>
            <a:picLocks noChangeAspect="1"/>
          </p:cNvPicPr>
          <p:nvPr/>
        </p:nvPicPr>
        <p:blipFill>
          <a:blip r:embed="rId4">
            <a:extLst>
              <a:ext uri="{28A0092B-C50C-407E-A947-70E740481C1C}">
                <a14:useLocalDpi xmlns:a14="http://schemas.microsoft.com/office/drawing/2010/main" val="0"/>
              </a:ext>
            </a:extLst>
          </a:blip>
          <a:srcRect l="1791" r="1791"/>
          <a:stretch>
            <a:fillRect/>
          </a:stretch>
        </p:blipFill>
        <p:spPr bwMode="auto">
          <a:xfrm>
            <a:off x="6156325" y="1124744"/>
            <a:ext cx="2700338"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p:transition>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5967</TotalTime>
  <Words>969</Words>
  <Application>Microsoft Office PowerPoint</Application>
  <PresentationFormat>全屏显示(4:3)</PresentationFormat>
  <Paragraphs>90</Paragraphs>
  <Slides>19</Slides>
  <Notes>0</Notes>
  <HiddenSlides>0</HiddenSlides>
  <MMClips>0</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Network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1.9 授课内容</vt:lpstr>
      <vt:lpstr>PowerPoint 演示文稿</vt:lpstr>
    </vt:vector>
  </TitlesOfParts>
  <Company>-family-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色谱分析法</dc:title>
  <dc:creator>-刘志广-</dc:creator>
  <cp:lastModifiedBy>Yang</cp:lastModifiedBy>
  <cp:revision>241</cp:revision>
  <dcterms:created xsi:type="dcterms:W3CDTF">1998-09-06T02:41:47Z</dcterms:created>
  <dcterms:modified xsi:type="dcterms:W3CDTF">2023-04-21T07:16:56Z</dcterms:modified>
</cp:coreProperties>
</file>